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notesMasterIdLst>
    <p:notesMasterId r:id="rId21"/>
  </p:notesMasterIdLst>
  <p:sldIdLst>
    <p:sldId id="1403" r:id="rId2"/>
    <p:sldId id="1876" r:id="rId3"/>
    <p:sldId id="1878" r:id="rId4"/>
    <p:sldId id="1896" r:id="rId5"/>
    <p:sldId id="1897" r:id="rId6"/>
    <p:sldId id="1873" r:id="rId7"/>
    <p:sldId id="1875" r:id="rId8"/>
    <p:sldId id="1898" r:id="rId9"/>
    <p:sldId id="1899" r:id="rId10"/>
    <p:sldId id="1904" r:id="rId11"/>
    <p:sldId id="1917" r:id="rId12"/>
    <p:sldId id="1880" r:id="rId13"/>
    <p:sldId id="1920" r:id="rId14"/>
    <p:sldId id="1881" r:id="rId15"/>
    <p:sldId id="1882" r:id="rId16"/>
    <p:sldId id="1901" r:id="rId17"/>
    <p:sldId id="1911" r:id="rId18"/>
    <p:sldId id="1910" r:id="rId19"/>
    <p:sldId id="1916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2545" autoAdjust="0"/>
  </p:normalViewPr>
  <p:slideViewPr>
    <p:cSldViewPr>
      <p:cViewPr varScale="1">
        <p:scale>
          <a:sx n="108" d="100"/>
          <a:sy n="108" d="100"/>
        </p:scale>
        <p:origin x="1710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91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2E99C68-C846-4F1D-882A-13F2B7669A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978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C32A52-E9C1-4E98-9F27-0A6CC1B27314}" type="slidenum">
              <a:rPr lang="ru-RU" altLang="ru-RU" smtClean="0">
                <a:latin typeface="Arial" pitchFamily="34" charset="0"/>
              </a:rPr>
              <a:pPr/>
              <a:t>1</a:t>
            </a:fld>
            <a:endParaRPr lang="ru-RU" altLang="ru-RU" smtClean="0">
              <a:latin typeface="Arial" pitchFamily="34" charset="0"/>
            </a:endParaRPr>
          </a:p>
        </p:txBody>
      </p:sp>
      <p:sp>
        <p:nvSpPr>
          <p:cNvPr id="22118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118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ru-RU" smtClean="0">
              <a:latin typeface="Arial" pitchFamily="34" charset="0"/>
            </a:endParaRPr>
          </a:p>
        </p:txBody>
      </p:sp>
      <p:sp>
        <p:nvSpPr>
          <p:cNvPr id="221189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BE0BC86-7DBE-49A2-BB33-7C9AC6D04F5C}" type="slidenum">
              <a:rPr lang="en-US" altLang="ru-RU" sz="1200"/>
              <a:pPr algn="r"/>
              <a:t>1</a:t>
            </a:fld>
            <a:endParaRPr lang="en-US" altLang="ru-RU" sz="1200"/>
          </a:p>
        </p:txBody>
      </p:sp>
    </p:spTree>
    <p:extLst>
      <p:ext uri="{BB962C8B-B14F-4D97-AF65-F5344CB8AC3E}">
        <p14:creationId xmlns:p14="http://schemas.microsoft.com/office/powerpoint/2010/main" val="458262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E99C68-C846-4F1D-882A-13F2B7669A3B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581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9507D-FA8A-4291-BBC4-87C105192C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5E2A5-7C2D-4E3B-9D13-61C79E0050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6A87F-292E-4A76-824F-456EDEE1A1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E3D31-F127-4A52-92BE-A1D542EAA0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E805C-6570-4912-BFA4-290D7EA270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F34B9-6449-42CC-9DB7-2E159CAC91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54CDF-2F48-4628-BC9E-084383C03C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4B5F9-3E4B-4AF5-9765-F1268AA09F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0D7BD-8768-48AE-8F74-7A94FD14F8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B2157-6A8F-47AF-B20B-E7C1E6F087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C58B6-49A1-43F4-A4F6-356C2D6A0D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1AEE1DC-317C-41E8-86F4-82BEFB1019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Rot="1" noChangeArrowheads="1"/>
          </p:cNvSpPr>
          <p:nvPr/>
        </p:nvSpPr>
        <p:spPr>
          <a:xfrm>
            <a:off x="457200" y="304800"/>
            <a:ext cx="8305800" cy="59436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endParaRPr lang="ru-RU" sz="4800" b="1" dirty="0" smtClean="0">
              <a:solidFill>
                <a:srgbClr val="7030A0"/>
              </a:solidFill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Информационно-мотивационная кампания </a:t>
            </a:r>
            <a:r>
              <a:rPr lang="ru-RU" sz="4800" b="1" dirty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при организации </a:t>
            </a:r>
            <a:endParaRPr lang="ru-RU" sz="4800" b="1" dirty="0" smtClean="0">
              <a:solidFill>
                <a:srgbClr val="7030A0"/>
              </a:solidFill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социально-психологического тестирования </a:t>
            </a:r>
          </a:p>
          <a:p>
            <a:pPr algn="ctr">
              <a:defRPr/>
            </a:pPr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в 2020/2021 учебном году</a:t>
            </a:r>
            <a:endParaRPr lang="ru-RU" altLang="ru-RU" sz="4800" b="1" dirty="0">
              <a:solidFill>
                <a:srgbClr val="7030A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 txBox="1">
            <a:spLocks noRot="1" noChangeArrowheads="1"/>
          </p:cNvSpPr>
          <p:nvPr/>
        </p:nvSpPr>
        <p:spPr>
          <a:xfrm>
            <a:off x="762000" y="5029200"/>
            <a:ext cx="7620000" cy="1600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ru-RU" altLang="ru-RU" sz="5400" b="1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ᐈ Внимание фото, рисунки восклицательный знак | скачать на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789327"/>
            <a:ext cx="1512276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ᐈ Внимание фото, рисунки восклицательный знак | скачать на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1267501"/>
            <a:ext cx="1512277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1267501"/>
            <a:ext cx="7391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 </a:t>
            </a:r>
            <a:endParaRPr lang="ru-RU" sz="32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социально-психологического </a:t>
            </a:r>
            <a:r>
              <a:rPr lang="ru-RU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 не может быть </a:t>
            </a:r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раскрыта.</a:t>
            </a:r>
          </a:p>
          <a:p>
            <a:pPr algn="ctr"/>
            <a:endParaRPr lang="ru-RU" sz="3200" b="1" dirty="0" smtClean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езультаты </a:t>
            </a:r>
            <a:r>
              <a:rPr lang="ru-RU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предоставляются в обезличенной форме с приведением обобщенных данных по возрастной группе и образовательному </a:t>
            </a:r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учреждению.</a:t>
            </a:r>
          </a:p>
        </p:txBody>
      </p:sp>
    </p:spTree>
    <p:extLst>
      <p:ext uri="{BB962C8B-B14F-4D97-AF65-F5344CB8AC3E}">
        <p14:creationId xmlns:p14="http://schemas.microsoft.com/office/powerpoint/2010/main" val="3339593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Ненаказуемость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990600"/>
            <a:ext cx="8229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реализуемые в рамках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тестирования, носят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выраженный профилактический характер и не ставят целью наказание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употребление наркотических средств и психоактивных веществ.</a:t>
            </a:r>
          </a:p>
          <a:p>
            <a:pPr algn="ctr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Другими словами, результаты СПТ </a:t>
            </a: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основанием для применения мер дисциплинарного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наказания.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3032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483311"/>
            <a:ext cx="8839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оценивает степень влияния факторов риска,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которыми сталкиваются или могут столкнуться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факторы защиты, позволяющие этому противостоять, адаптироваться, повысить психологическую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устойчивость.</a:t>
            </a:r>
          </a:p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2577" y="-154126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методики исследования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152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2577" y="-154126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методики исследования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228600" y="1295400"/>
            <a:ext cx="89154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СПТ по Единой методике проводится в отношении обучающихся 7-11 классов общеобразовательных учреждений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возрасте от 13 до 18 лет.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" y="3124200"/>
            <a:ext cx="90678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СПТ в отношении обучающихся, осваивающих </a:t>
            </a:r>
            <a:r>
              <a:rPr lang="ru-RU" sz="26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адаптированные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основные общеобразовательные программы, реализуемые для глухих, слабослышащих, слепых, слабовидящих, с тяжёлыми нарушениями речи, с нарушениями опорно-двигательного аппарата, с задержкой психического развития, с умственной отсталостью, с расстройствами аутистического спектра, со сложными дефектами, </a:t>
            </a:r>
            <a:r>
              <a:rPr lang="ru-RU" sz="26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носит рекомендательный характер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7108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74" y="11668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процедуры проведения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74" y="1447800"/>
            <a:ext cx="91440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Получение информированного согласия.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Присвоение обучающемуся индивидуального кода, по которому он сможет заполнять тест, 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указывая своих персональных данных в автоматизированной системе тестирования.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3.Информация о том, какой код присвоен тестируемому хранится на бумажном носителе в сейфе и доступ к нему имеет только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зам.директора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образовательной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организации, соблюдение конфиденциальности данной информации охраняется законом РФ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(согласно ст. 13.11 КоАП РФ), 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уголовная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(137, 140, 272 ст. УК РФ), 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гражданско-правовая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(ст. 15, 151 Гражданского кодекса, ст. 24 закона «О персональных данных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 ответственность).</a:t>
            </a:r>
          </a:p>
        </p:txBody>
      </p:sp>
    </p:spTree>
    <p:extLst>
      <p:ext uri="{BB962C8B-B14F-4D97-AF65-F5344CB8AC3E}">
        <p14:creationId xmlns:p14="http://schemas.microsoft.com/office/powerpoint/2010/main" val="40456370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74" y="11668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процедуры проведения</a:t>
            </a: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674" y="1447800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Обучающиеся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заполняют анкеты из 110 или 140 утверждений, на все из которых необходимо ответить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(для 7-9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классов методика содержит 110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10-11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классов, методика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содержит140 утверждений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0780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883" y="1600200"/>
            <a:ext cx="89916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опредмеченная потребность.</a:t>
            </a: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состояние нужды в чём-либо.</a:t>
            </a: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мотивационная кампании при проведении СПТ– это </a:t>
            </a:r>
            <a:r>
              <a:rPr lang="ru-RU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по актуализации тех потребностей  родителей, обучающихся, педагогов, которые помогут им осознать, понять нужность данного исследования персонально им.</a:t>
            </a: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Строится 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 информационно-разъяснительной деятельности и призвана актуализировать внутренние мотивы.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3317" y="0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Мотивирование на получение значимых для себя результатов</a:t>
            </a: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9357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81000" y="1480"/>
            <a:ext cx="9906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родителями </a:t>
            </a:r>
          </a:p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(законными представителями)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" y="1602516"/>
            <a:ext cx="9067799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не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выявляет употребляющих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психоактивные вещества. 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исследует социально-психологическую ситуацию развития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обучающегося.</a:t>
            </a: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Её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не столько выявить негативные моменты в жизни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(это важный момент)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за счёт чего он с ними может справляться, что его может поддержать и достаточно ли ему этих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ресурсов.</a:t>
            </a: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необходимо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построения дальнейшей профилактической работы как с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классами (группами),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и в индивидуальном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4854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81000" y="1480"/>
            <a:ext cx="9906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родителями </a:t>
            </a:r>
          </a:p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(законными представителями)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1755806"/>
            <a:ext cx="9067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СПТ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</a:t>
            </a:r>
            <a:r>
              <a:rPr lang="ru-RU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этой профилактической работы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позволяющая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качественно планировать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выбрать те направления, цели профилактической деятельности, которые будут полезны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обучающимся, позволят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адаптироваться, развивать и проявлять                 	сильные стороны.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0211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0357"/>
            <a:ext cx="906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обучающимися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990600"/>
            <a:ext cx="89154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СПТ направлено на выявление социально-психологических условий, повышающие риск употребления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наркотических средств и психоактивных веществ,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на определение возможностей, которые помогут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обучающимся избежать риска употребления.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отметить, что мероприятия, реализуемые в рамках тестирования, носят выраженный профилактический характер и не ставят целью наказание за употребление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наркотических  средств и психоактивных веществ.</a:t>
            </a: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обучающийся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получить консультацию   психолога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своим результатам тестирования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6376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21454" y="14796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53.4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8 января 1998 года № 3-ФЗ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наркотических средствах и психотропных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веществах»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(ред. от 03.07.2016)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изм. и доп., вступ. в силу с 01.01.2017)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1944171"/>
            <a:ext cx="8839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1.Социально-психологическое тестирование (далее – СПТ) является одной из форм профилактики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незаконного потребления наркотических средств и психотропных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веществ. Другой формой профилактики являются профилактические медицинские осмотры.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2.СПТ проводится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наличии информированного согласия в письменной форме обучающихся, достигших возраста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лет, либо информированного согласия в письменной форме одного из родителей или иного законного представителя обучающихся, не достигших возраста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лет.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3.Образовательные организации обеспечивают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 сведений, полученных в результате проведения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СПТ обучающихся.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858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2900" y="2667000"/>
            <a:ext cx="8458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регламентирует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процедуру проведения СПТ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обеспечения законности проводимого мероприятия, соблюдения прав обучающихся, конфиденциальности сведений, полученных по итогам исследования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76200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просвещения от 20.02.2020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№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 «Об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Порядка проведения социально-психологического тестирования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организациях и профессиональных образовательных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организациях»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39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200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просвещения от 20.02.2020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№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 «Об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Порядка проведения социально-психологического тестирования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организациях и профессиональных образовательных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организациях»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2506682"/>
            <a:ext cx="8686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проведения СПТ,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возможные формы прохождения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 обучающимися, правила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соблюдения конфиденциальности при проведении СПТ, получении и хранении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результатов.</a:t>
            </a: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СПТ проводится ежегодно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соответствии с распорядительным актом руководителя образовательной организации, проводящей тестирование.</a:t>
            </a:r>
          </a:p>
        </p:txBody>
      </p:sp>
    </p:spTree>
    <p:extLst>
      <p:ext uri="{BB962C8B-B14F-4D97-AF65-F5344CB8AC3E}">
        <p14:creationId xmlns:p14="http://schemas.microsoft.com/office/powerpoint/2010/main" val="869540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200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просвещения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20.02.2020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№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 «Об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Порядка проведения социально-психологического тестирования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организациях и профессиональных образовательных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организациях»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2438400"/>
            <a:ext cx="8991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Зам.руководителя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организации организует получение от обучающихся либо от их родителей (законных представителей) информированных согласий.</a:t>
            </a:r>
          </a:p>
          <a:p>
            <a:pPr algn="just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зам.руководителя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организации возложена задача по обеспечению соблюдения конфиденциальности при проведении СПТ, получении и хранении результатов тестирования.</a:t>
            </a:r>
          </a:p>
        </p:txBody>
      </p:sp>
    </p:spTree>
    <p:extLst>
      <p:ext uri="{BB962C8B-B14F-4D97-AF65-F5344CB8AC3E}">
        <p14:creationId xmlns:p14="http://schemas.microsoft.com/office/powerpoint/2010/main" val="1618616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0" y="-7737"/>
            <a:ext cx="9144000" cy="173799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Участники мотивационной кампании</a:t>
            </a:r>
            <a:endParaRPr lang="ru-RU" sz="5400" b="1" dirty="0">
              <a:solidFill>
                <a:srgbClr val="7030A0"/>
              </a:solidFill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304800" y="2362200"/>
            <a:ext cx="8534400" cy="365583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1. Педагогический коллектив образовательной организации.</a:t>
            </a:r>
          </a:p>
          <a:p>
            <a:pPr marL="0" indent="0" algn="ctr">
              <a:buFont typeface="Arial" pitchFamily="34" charset="0"/>
              <a:buNone/>
            </a:pPr>
            <a:endParaRPr lang="ru-RU" dirty="0" smtClean="0"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2. Родители (законные представители).</a:t>
            </a:r>
          </a:p>
          <a:p>
            <a:pPr algn="ctr"/>
            <a:endParaRPr lang="ru-RU" dirty="0" smtClean="0"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3. Обучающиеся.</a:t>
            </a:r>
            <a:endParaRPr lang="ru-RU" dirty="0"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62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ᐈ Внимание фото, рисунки восклицательный знак | скачать на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569" y="3820878"/>
            <a:ext cx="1412631" cy="2116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2400" y="1209764"/>
            <a:ext cx="876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</a:pP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Выявление скрытой и явной рискогенности социально-психологических условий, формирующих психологическую готовность к аддиктивному (зависимому) поведению </a:t>
            </a:r>
            <a:endParaRPr lang="ru-RU" sz="3200" dirty="0" smtClean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</a:pP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 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лиц подросткового и юношеского 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возраста</a:t>
            </a:r>
            <a:endParaRPr lang="ru-RU" sz="32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9435"/>
            <a:ext cx="579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СПТ</a:t>
            </a:r>
            <a:endParaRPr lang="ru-RU" sz="5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3795087"/>
            <a:ext cx="7467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</a:pPr>
            <a:r>
              <a:rPr lang="ru-RU" sz="3600" b="1" dirty="0">
                <a:solidFill>
                  <a:srgbClr val="FF0066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Данное тестирование не  может  быть  использовано  для формулировки  заключения  о  наркотической  </a:t>
            </a:r>
            <a:endParaRPr lang="ru-RU" sz="3600" b="1" dirty="0" smtClean="0">
              <a:solidFill>
                <a:srgbClr val="FF0066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</a:pPr>
            <a:r>
              <a:rPr lang="ru-RU" sz="3600" b="1" dirty="0" smtClean="0">
                <a:solidFill>
                  <a:srgbClr val="FF0066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или  </a:t>
            </a:r>
            <a:r>
              <a:rPr lang="ru-RU" sz="3600" b="1" dirty="0">
                <a:solidFill>
                  <a:srgbClr val="FF0066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иной зависимости</a:t>
            </a:r>
          </a:p>
        </p:txBody>
      </p:sp>
    </p:spTree>
    <p:extLst>
      <p:ext uri="{BB962C8B-B14F-4D97-AF65-F5344CB8AC3E}">
        <p14:creationId xmlns:p14="http://schemas.microsoft.com/office/powerpoint/2010/main" val="33888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9435"/>
            <a:ext cx="579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СПТ</a:t>
            </a:r>
            <a:endParaRPr lang="ru-RU" sz="5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209764"/>
            <a:ext cx="8458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 отношения человека к своей жизни, переживанию трудностей, разногласий с другими людьми и жизненных неприятностей, а также их преодолению.</a:t>
            </a:r>
          </a:p>
          <a:p>
            <a:pPr algn="ctr"/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вероятности вовлечения в зависимое поведение на основе соотношения факторов риска и факторов защиты, воздействующих на тестируемых.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817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принципы СПТ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1905000"/>
            <a:ext cx="73152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5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Добровольность</a:t>
            </a:r>
          </a:p>
          <a:p>
            <a:pPr algn="ctr">
              <a:spcAft>
                <a:spcPts val="1200"/>
              </a:spcAft>
            </a:pPr>
            <a:r>
              <a:rPr lang="ru-RU" sz="5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</a:t>
            </a:r>
          </a:p>
          <a:p>
            <a:pPr algn="ctr">
              <a:spcAft>
                <a:spcPts val="1200"/>
              </a:spcAft>
            </a:pPr>
            <a:r>
              <a:rPr lang="ru-RU" sz="5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Ненаказуемость</a:t>
            </a:r>
            <a:endParaRPr lang="ru-RU" sz="54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4433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37198</TotalTime>
  <Words>915</Words>
  <Application>Microsoft Office PowerPoint</Application>
  <PresentationFormat>Экран (4:3)</PresentationFormat>
  <Paragraphs>84</Paragraphs>
  <Slides>19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Cambria Math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Ольга</dc:creator>
  <cp:lastModifiedBy>Пользователь</cp:lastModifiedBy>
  <cp:revision>1267</cp:revision>
  <cp:lastPrinted>1601-01-01T00:00:00Z</cp:lastPrinted>
  <dcterms:created xsi:type="dcterms:W3CDTF">1601-01-01T00:00:00Z</dcterms:created>
  <dcterms:modified xsi:type="dcterms:W3CDTF">2020-09-11T10:57:25Z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