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1"/>
  </p:notesMasterIdLst>
  <p:sldIdLst>
    <p:sldId id="1403" r:id="rId2"/>
    <p:sldId id="1876" r:id="rId3"/>
    <p:sldId id="1878" r:id="rId4"/>
    <p:sldId id="1896" r:id="rId5"/>
    <p:sldId id="1897" r:id="rId6"/>
    <p:sldId id="1873" r:id="rId7"/>
    <p:sldId id="1875" r:id="rId8"/>
    <p:sldId id="1898" r:id="rId9"/>
    <p:sldId id="1899" r:id="rId10"/>
    <p:sldId id="1904" r:id="rId11"/>
    <p:sldId id="1917" r:id="rId12"/>
    <p:sldId id="1880" r:id="rId13"/>
    <p:sldId id="1920" r:id="rId14"/>
    <p:sldId id="1881" r:id="rId15"/>
    <p:sldId id="1882" r:id="rId16"/>
    <p:sldId id="1901" r:id="rId17"/>
    <p:sldId id="1911" r:id="rId18"/>
    <p:sldId id="1910" r:id="rId19"/>
    <p:sldId id="191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2545" autoAdjust="0"/>
  </p:normalViewPr>
  <p:slideViewPr>
    <p:cSldViewPr>
      <p:cViewPr varScale="1">
        <p:scale>
          <a:sx n="108" d="100"/>
          <a:sy n="108" d="100"/>
        </p:scale>
        <p:origin x="171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E99C68-C846-4F1D-882A-13F2B7669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32A52-E9C1-4E98-9F27-0A6CC1B27314}" type="slidenum">
              <a:rPr lang="ru-RU" altLang="ru-RU" smtClean="0">
                <a:latin typeface="Arial" pitchFamily="34" charset="0"/>
              </a:rPr>
              <a:pPr/>
              <a:t>1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2211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pitchFamily="34" charset="0"/>
            </a:endParaRPr>
          </a:p>
        </p:txBody>
      </p:sp>
      <p:sp>
        <p:nvSpPr>
          <p:cNvPr id="2211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E0BC86-7DBE-49A2-BB33-7C9AC6D04F5C}" type="slidenum">
              <a:rPr lang="en-US" altLang="ru-RU" sz="1200"/>
              <a:pPr algn="r"/>
              <a:t>1</a:t>
            </a:fld>
            <a:endParaRPr lang="en-US" altLang="ru-RU" sz="1200"/>
          </a:p>
        </p:txBody>
      </p:sp>
    </p:spTree>
    <p:extLst>
      <p:ext uri="{BB962C8B-B14F-4D97-AF65-F5344CB8AC3E}">
        <p14:creationId xmlns:p14="http://schemas.microsoft.com/office/powerpoint/2010/main" val="45826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99C68-C846-4F1D-882A-13F2B7669A3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1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507D-FA8A-4291-BBC4-87C105192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E2A5-7C2D-4E3B-9D13-61C79E005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A87F-292E-4A76-824F-456EDEE1A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3D31-F127-4A52-92BE-A1D542EAA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805C-6570-4912-BFA4-290D7EA27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F34B9-6449-42CC-9DB7-2E159CAC9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4CDF-2F48-4628-BC9E-084383C03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B5F9-3E4B-4AF5-9765-F1268AA09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D7BD-8768-48AE-8F74-7A94FD14F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2157-6A8F-47AF-B20B-E7C1E6F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C58B6-49A1-43F4-A4F6-356C2D6A0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EE1DC-317C-41E8-86F4-82BEFB101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57200" y="304800"/>
            <a:ext cx="8305800" cy="5943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Информационно-мотивационная кампания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при организации </a:t>
            </a: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социально-психологического тестирования </a:t>
            </a: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в 2020/2021 учебном году</a:t>
            </a:r>
            <a:endParaRPr lang="ru-RU" altLang="ru-RU" sz="4800" b="1" dirty="0">
              <a:solidFill>
                <a:srgbClr val="7030A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762000" y="5029200"/>
            <a:ext cx="7620000" cy="160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 sz="5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89327"/>
            <a:ext cx="151227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67501"/>
            <a:ext cx="151227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267501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endParaRPr lang="ru-RU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не может быть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раскрыта.</a:t>
            </a:r>
          </a:p>
          <a:p>
            <a:pPr algn="ctr"/>
            <a:endParaRPr lang="ru-RU" sz="3200" b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в обезличенной форме с приведением обобщенных данных по возрастной группе и образовательному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учреждению.</a:t>
            </a:r>
          </a:p>
        </p:txBody>
      </p:sp>
    </p:spTree>
    <p:extLst>
      <p:ext uri="{BB962C8B-B14F-4D97-AF65-F5344CB8AC3E}">
        <p14:creationId xmlns:p14="http://schemas.microsoft.com/office/powerpoint/2010/main" val="3339593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реализуемые в рамках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тестирования, носят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выраженный профилактический характер и не ставят целью наказание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употребление наркотических средств и психоактивных веществ.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результаты СПТ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основанием для применения мер дисциплинарного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0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83311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оценивает степень влияния факторов риска,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факторы защиты, позволяющие этому противостоять, адаптироваться, повысить психологическую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устойчивость.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52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28600" y="1295400"/>
            <a:ext cx="8915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по Единой методике проводится в отношении обучающихся 7-11 классов общеобразовательных учреждений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от 13 до 18 лет.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124200"/>
            <a:ext cx="9067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СПТ в отношении обучающихся, осваивающих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общеобразовательные программы, реализуемые для глухих, слабослышащих, слепых, слабовидящих, с тяжёлыми нарушениями речи, с нарушениями опорно-двигательного аппарата, с задержкой психического развития, с умственной отсталостью, с расстройствами аутистического спектра, со сложными дефектами,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 рекомендательный характер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1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74" y="1447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Получение информированного согласия.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Присвоение обучающемуся индивидуального кода, по которому он сможет заполнять тест,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указывая своих персональных данных в автоматизированной системе тестирования.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3.Информация о том, какой код присвоен тестируемому хранится на бумажном носителе в сейфе и доступ к нему имеет только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соблюдение конфиденциальности данной информации охраняется законом РФ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ответственность).</a:t>
            </a:r>
          </a:p>
        </p:txBody>
      </p:sp>
    </p:spTree>
    <p:extLst>
      <p:ext uri="{BB962C8B-B14F-4D97-AF65-F5344CB8AC3E}">
        <p14:creationId xmlns:p14="http://schemas.microsoft.com/office/powerpoint/2010/main" val="4045637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74" y="1447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Обучающиеся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 анкеты из 110 или 140 утверждений, на все из которых необходимо ответить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7-9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методика содержит 110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методика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содержит140 утверждений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78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0020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опредмеченная потребность.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состояние нужды в чём-либо.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мотивационная кампании при проведении СПТ– 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актуализации тех потребностей  родителей, обучающихся, педагогов, которые помогут им осознать, понять нужность данного исследования персонально им.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 информационно-разъяснительной деятельности и призвана актуализировать внутренние мотивы.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35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1602516"/>
            <a:ext cx="90677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употребляющих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психоактивные вещества.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исследует социально-психологическую ситуацию развития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не столько выявить негативные моменты в жизни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(это важный момент)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за счёт чего он с ними может справляться, что его может поддержать и достаточно ли ему этих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необходимо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построения дальнейшей профилактической работы как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классами (группами),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в индивидуальном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85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755806"/>
            <a:ext cx="906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этой профилактической работы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 планировать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выбрать те направления, цели профилактической деятельности, которые будут полезны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позволят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адаптироваться, развивать и проявлять                 	сильные стороны.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21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915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направлено на выявление социально-психологических условий, повышающие риск употребления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 определение возможностей, которые помогут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избежать риска употребления.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мероприятия, реализуемые в рамках тестирования, носят выраженный профилактический характер и не ставят целью наказание за употребление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 средств и психоактивных веществ.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обучающийся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консультацию   психолога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результатам тестирования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637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454" y="1479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53.4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8 января 1998 года № 3-ФЗ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средствах и психотропных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веществах»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03.07.2016)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01.01.2017)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944171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1.Социально-психологическое тестирование (далее – СПТ) является одной из форм профилактики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потребления наркотических средств и психотропных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 Другой формой профилактики являются профилактические медицинские осмотры.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2.СПТ проводится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информированного согласия в письменной форме обучающихся,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либо информированного согласия в письменной форме одного из родителей или иного законного представителя обучающихся, не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3.Образовательные организации обеспечивают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сведений, полученных в результате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85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2667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регламентирует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проведения СПТ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обеспечения законности проводимого мероприятия, соблюдения прав обучающихся, конфиденциальности сведений, полученных по итогам исследования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06682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СПТ,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формы прохождения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обучающимися, правила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конфиденциальности при проведении СПТ, получении и хранении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СПТ проводится ежегодно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распорядительным актом руководителя образовательной организации, проводящей тестирование.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86954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438400"/>
            <a:ext cx="8991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Зам.руководителя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организует получение от обучающихся либо от их родителей (законных представителей) информированных согласий.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зам.руководителя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возложена задача по обеспечению соблюдения конфиденциальности при проведении СПТ, получении и хранении результатов тестирования.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861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7737"/>
            <a:ext cx="9144000" cy="173799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Участники мотивационной кампании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4800" y="2362200"/>
            <a:ext cx="8534400" cy="36558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1. Педагогический коллектив образовательной организации.</a:t>
            </a:r>
          </a:p>
          <a:p>
            <a:pPr marL="0" indent="0" algn="ctr">
              <a:buFont typeface="Arial" pitchFamily="34" charset="0"/>
              <a:buNone/>
            </a:pPr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Родители (законные представители).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Обучающиеся.</a:t>
            </a:r>
            <a:endParaRPr lang="ru-RU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3820878"/>
            <a:ext cx="1412631" cy="211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09764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Выявление скрытой и явной рискогенности социально-психологических условий, формирующих психологическую готовность к аддиктивному (зависимому) поведению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лиц подросткового и юношеского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возраста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795087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заключения  о  наркотической  </a:t>
            </a:r>
            <a:endParaRPr lang="ru-RU" sz="3600" b="1" dirty="0" smtClean="0">
              <a:solidFill>
                <a:srgbClr val="FF0066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 </a:t>
            </a: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иной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val="3388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09764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 отношения человека к своей жизни, переживанию трудностей, разногласий с другими людьми и жизненных неприятностей, а также их преодолению.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вероятности вовлечения в зависимое поведение на основе соотношения факторов риска и факторов защиты, воздействующих на тестируемых.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1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СПТ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7315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5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433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37198</TotalTime>
  <Words>915</Words>
  <Application>Microsoft Office PowerPoint</Application>
  <PresentationFormat>Экран (4:3)</PresentationFormat>
  <Paragraphs>84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Пользователь</cp:lastModifiedBy>
  <cp:revision>1267</cp:revision>
  <cp:lastPrinted>1601-01-01T00:00:00Z</cp:lastPrinted>
  <dcterms:created xsi:type="dcterms:W3CDTF">1601-01-01T00:00:00Z</dcterms:created>
  <dcterms:modified xsi:type="dcterms:W3CDTF">2020-09-11T10:57:25Z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