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258" r:id="rId4"/>
    <p:sldId id="265" r:id="rId5"/>
    <p:sldId id="266" r:id="rId6"/>
    <p:sldId id="261" r:id="rId7"/>
    <p:sldId id="262" r:id="rId8"/>
    <p:sldId id="264" r:id="rId9"/>
    <p:sldId id="267" r:id="rId10"/>
    <p:sldId id="272" r:id="rId11"/>
    <p:sldId id="263" r:id="rId12"/>
    <p:sldId id="268" r:id="rId13"/>
    <p:sldId id="269" r:id="rId14"/>
    <p:sldId id="270" r:id="rId15"/>
    <p:sldId id="271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59" r:id="rId25"/>
    <p:sldId id="260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FE280F-207B-409A-A3C7-5DF29191A40B}" v="331" dt="2023-01-24T17:50:03.791"/>
    <p1510:client id="{688FD705-7080-4EDA-A531-68B88C9D98F8}" v="691" dt="2023-01-24T17:19:24.9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66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5091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37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092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9157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18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677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024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7125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154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453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763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135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787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004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504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238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634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7794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24805" y="1964267"/>
            <a:ext cx="7535320" cy="2421464"/>
          </a:xfrm>
        </p:spPr>
        <p:txBody>
          <a:bodyPr/>
          <a:lstStyle/>
          <a:p>
            <a:r>
              <a:rPr lang="ru-RU" dirty="0">
                <a:ea typeface="+mj-lt"/>
                <a:cs typeface="+mj-lt"/>
              </a:rPr>
              <a:t>Инвестиции </a:t>
            </a:r>
            <a:br>
              <a:rPr lang="ru-RU" dirty="0">
                <a:ea typeface="+mj-lt"/>
                <a:cs typeface="+mj-lt"/>
              </a:rPr>
            </a:br>
            <a:r>
              <a:rPr lang="ru-RU" dirty="0">
                <a:ea typeface="+mj-lt"/>
                <a:cs typeface="+mj-lt"/>
              </a:rPr>
              <a:t>их потребление и риски.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511188"/>
            <a:ext cx="9635924" cy="16083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>
                <a:ea typeface="+mn-lt"/>
                <a:cs typeface="+mn-lt"/>
              </a:rPr>
              <a:t>Выполнили: ученицы МАОУ СОШ №132 8 «А» класса </a:t>
            </a:r>
          </a:p>
          <a:p>
            <a:r>
              <a:rPr lang="ru-RU" dirty="0">
                <a:ea typeface="+mn-lt"/>
                <a:cs typeface="+mn-lt"/>
              </a:rPr>
              <a:t>Мордашова Татьяна Алексеевна, Чуркина Олеся Денисовна.</a:t>
            </a:r>
            <a:endParaRPr lang="ru-RU" dirty="0">
              <a:cs typeface="Calibri" panose="020F0502020204030204"/>
            </a:endParaRPr>
          </a:p>
          <a:p>
            <a:r>
              <a:rPr lang="ru-RU" dirty="0">
                <a:ea typeface="+mn-lt"/>
                <a:cs typeface="+mn-lt"/>
              </a:rPr>
              <a:t>Руководитель проекта: </a:t>
            </a:r>
            <a:endParaRPr lang="ru-RU" dirty="0"/>
          </a:p>
          <a:p>
            <a:r>
              <a:rPr lang="ru-RU" dirty="0" err="1">
                <a:ea typeface="+mn-lt"/>
                <a:cs typeface="+mn-lt"/>
              </a:rPr>
              <a:t>Сибирцева</a:t>
            </a:r>
            <a:r>
              <a:rPr lang="ru-RU" dirty="0">
                <a:ea typeface="+mn-lt"/>
                <a:cs typeface="+mn-lt"/>
              </a:rPr>
              <a:t> Оксана Алексеевна.</a:t>
            </a:r>
            <a:endParaRPr lang="ru-RU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-773084" y="6244964"/>
            <a:ext cx="6806826" cy="4529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800" kern="1200" cap="all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ea typeface="+mn-lt"/>
                <a:cs typeface="+mn-lt"/>
              </a:rPr>
              <a:t>Екатеринбург, 2022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E9B1F4-FAF5-A04F-E645-FC06C31C0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E49CE220-2AD2-D9EB-9EA4-B61867345B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1141" y="-40077"/>
            <a:ext cx="12193687" cy="6962051"/>
          </a:xfrm>
        </p:spPr>
      </p:pic>
    </p:spTree>
    <p:extLst>
      <p:ext uri="{BB962C8B-B14F-4D97-AF65-F5344CB8AC3E}">
        <p14:creationId xmlns:p14="http://schemas.microsoft.com/office/powerpoint/2010/main" val="2938396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BAFCF5-8B04-0967-0795-CD68D3B86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81" y="585590"/>
            <a:ext cx="3706762" cy="1608124"/>
          </a:xfrm>
        </p:spPr>
        <p:txBody>
          <a:bodyPr>
            <a:normAutofit/>
          </a:bodyPr>
          <a:lstStyle/>
          <a:p>
            <a:r>
              <a:rPr lang="ru-RU" dirty="0">
                <a:ea typeface="+mj-lt"/>
                <a:cs typeface="+mj-lt"/>
              </a:rPr>
              <a:t>Уровень риска и доходность: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68AD53-5A38-A60D-1AF3-46952AEF9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781" y="2299815"/>
            <a:ext cx="3706762" cy="3972232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ru-RU" sz="1500">
              <a:cs typeface="Calibri"/>
            </a:endParaRPr>
          </a:p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ru-RU" sz="1500" dirty="0">
                <a:cs typeface="Calibri"/>
              </a:rPr>
              <a:t>Малый </a:t>
            </a:r>
          </a:p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ru-RU" sz="1500" dirty="0">
                <a:cs typeface="Calibri"/>
              </a:rPr>
              <a:t>Средний</a:t>
            </a:r>
          </a:p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ru-RU" sz="1500" dirty="0">
                <a:cs typeface="Calibri"/>
              </a:rPr>
              <a:t>Большой </a:t>
            </a:r>
          </a:p>
          <a:p>
            <a:pPr marL="0" indent="0">
              <a:lnSpc>
                <a:spcPct val="90000"/>
              </a:lnSpc>
              <a:buClr>
                <a:srgbClr val="FFFFFF"/>
              </a:buClr>
              <a:buNone/>
            </a:pPr>
            <a:endParaRPr lang="ru-RU" sz="1500">
              <a:cs typeface="Calibri"/>
            </a:endParaRPr>
          </a:p>
          <a:p>
            <a:pPr marL="0" indent="0">
              <a:lnSpc>
                <a:spcPct val="90000"/>
              </a:lnSpc>
              <a:buClr>
                <a:srgbClr val="FFFFFF"/>
              </a:buClr>
              <a:buNone/>
            </a:pPr>
            <a:r>
              <a:rPr lang="ru-RU" sz="1500" dirty="0">
                <a:cs typeface="Calibri"/>
              </a:rPr>
              <a:t>В качестве риска выступает вероятность потери капитала, упущенная выгода, неполучение ожидаемых доходов. Но и возможная прибыль от высокорискованных инвестиций может значительно превышать доход, полученный от консервативных видов.</a:t>
            </a:r>
            <a:endParaRPr lang="ru-RU" sz="1500" dirty="0">
              <a:ea typeface="+mn-lt"/>
              <a:cs typeface="+mn-lt"/>
            </a:endParaRPr>
          </a:p>
          <a:p>
            <a:pPr>
              <a:lnSpc>
                <a:spcPct val="90000"/>
              </a:lnSpc>
              <a:buClr>
                <a:srgbClr val="FFFFFF"/>
              </a:buClr>
            </a:pPr>
            <a:endParaRPr lang="ru-RU" sz="1500">
              <a:cs typeface="Calibri"/>
            </a:endParaRPr>
          </a:p>
        </p:txBody>
      </p:sp>
      <p:pic>
        <p:nvPicPr>
          <p:cNvPr id="4" name="Рисунок 5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3E856B1E-0DD1-D8A4-E132-CB92E2FA4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160" y="2834"/>
            <a:ext cx="7816769" cy="685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467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BD94887-6A10-4F62-8EE1-B2BCFA1F38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-1786"/>
            <a:ext cx="12188825" cy="68562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5" descr="Изображение выглядит как темный&#10;&#10;Автоматически созданное описание">
            <a:extLst>
              <a:ext uri="{FF2B5EF4-FFF2-40B4-BE49-F238E27FC236}">
                <a16:creationId xmlns:a16="http://schemas.microsoft.com/office/drawing/2014/main" id="{C3E08FB8-893A-348F-7B89-F5D1A1E427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</a:blip>
          <a:srcRect t="7862" b="123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D512BA-228A-4979-9312-ACD246E109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893"/>
            <a:ext cx="12188825" cy="685621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F156BC-C0FE-4857-C4E8-48FC92F9D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>
            <a:normAutofit/>
          </a:bodyPr>
          <a:lstStyle/>
          <a:p>
            <a:r>
              <a:rPr lang="ru-RU" dirty="0">
                <a:ea typeface="+mj-lt"/>
                <a:cs typeface="+mj-lt"/>
              </a:rPr>
              <a:t>Понятие криптовалюты.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854A4F-4272-556F-1D2B-92692C5C6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10131425" cy="3649133"/>
          </a:xfrm>
        </p:spPr>
        <p:txBody>
          <a:bodyPr>
            <a:normAutofit/>
          </a:bodyPr>
          <a:lstStyle/>
          <a:p>
            <a:r>
              <a:rPr lang="ru-RU" dirty="0">
                <a:ea typeface="+mn-lt"/>
                <a:cs typeface="+mn-lt"/>
              </a:rPr>
              <a:t>Криптовалюта — это разновидность цифровой валюты, учёт внутренних расчётных единиц которой обеспечивает децентрализованная платёжная система, работающая в полностью автоматическом режиме, проще это - виртуальные деньги, которые не имеют физического выражения. Курс биткоина на 24.01.23 </a:t>
            </a:r>
            <a:r>
              <a:rPr lang="ru-RU" b="1" dirty="0">
                <a:ea typeface="+mn-lt"/>
                <a:cs typeface="+mn-lt"/>
              </a:rPr>
              <a:t>22 877,8 $ (</a:t>
            </a:r>
            <a:r>
              <a:rPr lang="ru-RU" dirty="0">
                <a:ea typeface="+mn-lt"/>
                <a:cs typeface="+mn-lt"/>
              </a:rPr>
              <a:t>1 575 683,43 ₽)</a:t>
            </a:r>
            <a:endParaRPr lang="ru-RU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88686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28F8AD-703F-64A1-AD6B-860132716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ea typeface="+mj-lt"/>
                <a:cs typeface="+mj-lt"/>
              </a:rPr>
              <a:t>Понятие “Брокер.”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DAD549-3F62-F0B9-596D-634A8A9BBF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>
                <a:ea typeface="+mn-lt"/>
                <a:cs typeface="+mn-lt"/>
              </a:rPr>
              <a:t>Брокер — это поставщик финансовых услуг, который посредник в торговых объектах выступает от имени инвесторов и использует для этого преимущественно биржи. Брокеры бывают:</a:t>
            </a:r>
          </a:p>
          <a:p>
            <a:pPr>
              <a:buClr>
                <a:srgbClr val="FFFFFF"/>
              </a:buClr>
            </a:pPr>
            <a:r>
              <a:rPr lang="ru-RU" dirty="0">
                <a:ea typeface="+mn-lt"/>
                <a:cs typeface="+mn-lt"/>
              </a:rPr>
              <a:t>Биржевые</a:t>
            </a:r>
          </a:p>
          <a:p>
            <a:pPr>
              <a:buClr>
                <a:srgbClr val="FFFFFF"/>
              </a:buClr>
            </a:pPr>
            <a:r>
              <a:rPr lang="ru-RU" dirty="0">
                <a:ea typeface="+mn-lt"/>
                <a:cs typeface="+mn-lt"/>
              </a:rPr>
              <a:t>Страховые</a:t>
            </a:r>
          </a:p>
          <a:p>
            <a:pPr>
              <a:buClr>
                <a:srgbClr val="FFFFFF"/>
              </a:buClr>
            </a:pPr>
            <a:r>
              <a:rPr lang="ru-RU" dirty="0">
                <a:ea typeface="+mn-lt"/>
                <a:cs typeface="+mn-lt"/>
              </a:rPr>
              <a:t>Таможенные</a:t>
            </a:r>
          </a:p>
          <a:p>
            <a:pPr>
              <a:buClr>
                <a:srgbClr val="FFFFFF"/>
              </a:buClr>
            </a:pPr>
            <a:r>
              <a:rPr lang="ru-RU" dirty="0">
                <a:ea typeface="+mn-lt"/>
                <a:cs typeface="+mn-lt"/>
              </a:rPr>
              <a:t>Ипотечные (кредитные)</a:t>
            </a:r>
          </a:p>
          <a:p>
            <a:pPr>
              <a:buClr>
                <a:srgbClr val="FFFFFF"/>
              </a:buClr>
            </a:pPr>
            <a:r>
              <a:rPr lang="ru-RU" dirty="0">
                <a:ea typeface="+mn-lt"/>
                <a:cs typeface="+mn-lt"/>
              </a:rPr>
              <a:t>Фрахтовые</a:t>
            </a:r>
            <a:endParaRPr lang="ru-RU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57435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FD8469-9B47-9B5D-E58D-A2B5EDE06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863" y="79094"/>
            <a:ext cx="5147730" cy="1641987"/>
          </a:xfrm>
        </p:spPr>
        <p:txBody>
          <a:bodyPr>
            <a:normAutofit/>
          </a:bodyPr>
          <a:lstStyle/>
          <a:p>
            <a:r>
              <a:rPr lang="ru-RU" dirty="0">
                <a:cs typeface="Calibri Light"/>
              </a:rPr>
              <a:t>Виды криптовалюты</a:t>
            </a:r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3FBFF3C7-56EB-EF8E-5FDD-CBE925F06C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28" r="24582" b="-1"/>
          <a:stretch/>
        </p:blipFill>
        <p:spPr>
          <a:xfrm>
            <a:off x="20" y="975"/>
            <a:ext cx="6095980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81424D4E-9D79-291C-CF76-3BD58DFDB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1863" y="2135840"/>
            <a:ext cx="5147730" cy="3637935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ru-RU" sz="1600" dirty="0">
              <a:cs typeface="Calibri" panose="020F0502020204030204"/>
            </a:endParaRPr>
          </a:p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ru-RU" sz="1600" dirty="0" err="1">
                <a:ea typeface="+mn-lt"/>
                <a:cs typeface="+mn-lt"/>
              </a:rPr>
              <a:t>Bitcoin</a:t>
            </a:r>
            <a:r>
              <a:rPr lang="ru-RU" sz="1600" dirty="0">
                <a:ea typeface="+mn-lt"/>
                <a:cs typeface="+mn-lt"/>
              </a:rPr>
              <a:t> </a:t>
            </a:r>
            <a:endParaRPr lang="ru-RU" sz="1600" dirty="0">
              <a:cs typeface="Calibri"/>
            </a:endParaRPr>
          </a:p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ru-RU" sz="1600" dirty="0" err="1">
                <a:ea typeface="+mn-lt"/>
                <a:cs typeface="+mn-lt"/>
              </a:rPr>
              <a:t>Ethereum</a:t>
            </a:r>
            <a:r>
              <a:rPr lang="ru-RU" sz="1600" dirty="0">
                <a:ea typeface="+mn-lt"/>
                <a:cs typeface="+mn-lt"/>
              </a:rPr>
              <a:t> </a:t>
            </a:r>
            <a:endParaRPr lang="ru-RU" sz="1600" dirty="0">
              <a:cs typeface="Calibri"/>
            </a:endParaRPr>
          </a:p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ru-RU" sz="1600" dirty="0">
                <a:ea typeface="+mn-lt"/>
                <a:cs typeface="+mn-lt"/>
              </a:rPr>
              <a:t>XRP </a:t>
            </a:r>
            <a:endParaRPr lang="ru-RU" sz="1600" dirty="0">
              <a:cs typeface="Calibri"/>
            </a:endParaRPr>
          </a:p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ru-RU" sz="1600" dirty="0" err="1">
                <a:ea typeface="+mn-lt"/>
                <a:cs typeface="+mn-lt"/>
              </a:rPr>
              <a:t>Bitcoin</a:t>
            </a:r>
            <a:r>
              <a:rPr lang="ru-RU" sz="1600" dirty="0">
                <a:ea typeface="+mn-lt"/>
                <a:cs typeface="+mn-lt"/>
              </a:rPr>
              <a:t> Cash </a:t>
            </a:r>
            <a:endParaRPr lang="ru-RU" sz="1600" dirty="0">
              <a:cs typeface="Calibri"/>
            </a:endParaRPr>
          </a:p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ru-RU" sz="1600" dirty="0" err="1">
                <a:ea typeface="+mn-lt"/>
                <a:cs typeface="+mn-lt"/>
              </a:rPr>
              <a:t>Tether</a:t>
            </a:r>
            <a:r>
              <a:rPr lang="ru-RU" sz="1600" dirty="0">
                <a:ea typeface="+mn-lt"/>
                <a:cs typeface="+mn-lt"/>
              </a:rPr>
              <a:t> </a:t>
            </a:r>
            <a:endParaRPr lang="ru-RU" sz="1600" dirty="0">
              <a:cs typeface="Calibri"/>
            </a:endParaRPr>
          </a:p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ru-RU" sz="1600" dirty="0" err="1">
                <a:ea typeface="+mn-lt"/>
                <a:cs typeface="+mn-lt"/>
              </a:rPr>
              <a:t>Litecoin</a:t>
            </a:r>
            <a:r>
              <a:rPr lang="ru-RU" sz="1600" dirty="0">
                <a:ea typeface="+mn-lt"/>
                <a:cs typeface="+mn-lt"/>
              </a:rPr>
              <a:t> </a:t>
            </a:r>
            <a:endParaRPr lang="ru-RU" sz="1600" dirty="0">
              <a:cs typeface="Calibri"/>
            </a:endParaRPr>
          </a:p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ru-RU" sz="1600" dirty="0">
                <a:ea typeface="+mn-lt"/>
                <a:cs typeface="+mn-lt"/>
              </a:rPr>
              <a:t>EOS </a:t>
            </a:r>
            <a:endParaRPr lang="ru-RU" sz="1600" dirty="0">
              <a:cs typeface="Calibri"/>
            </a:endParaRPr>
          </a:p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ru-RU" sz="1600" dirty="0" err="1">
                <a:ea typeface="+mn-lt"/>
                <a:cs typeface="+mn-lt"/>
              </a:rPr>
              <a:t>Binance</a:t>
            </a:r>
            <a:r>
              <a:rPr lang="ru-RU" sz="1600" dirty="0">
                <a:ea typeface="+mn-lt"/>
                <a:cs typeface="+mn-lt"/>
              </a:rPr>
              <a:t> </a:t>
            </a:r>
            <a:r>
              <a:rPr lang="ru-RU" sz="1600" dirty="0" err="1">
                <a:ea typeface="+mn-lt"/>
                <a:cs typeface="+mn-lt"/>
              </a:rPr>
              <a:t>Coin</a:t>
            </a:r>
            <a:endParaRPr lang="ru-RU" sz="1600" dirty="0">
              <a:ea typeface="+mn-lt"/>
              <a:cs typeface="+mn-lt"/>
            </a:endParaRPr>
          </a:p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ru-RU" sz="1600" dirty="0" err="1">
                <a:ea typeface="+mn-lt"/>
                <a:cs typeface="+mn-lt"/>
              </a:rPr>
              <a:t>Bitcoin</a:t>
            </a:r>
            <a:r>
              <a:rPr lang="ru-RU" sz="1600" dirty="0">
                <a:ea typeface="+mn-lt"/>
                <a:cs typeface="+mn-lt"/>
              </a:rPr>
              <a:t> SV </a:t>
            </a:r>
          </a:p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ru-RU" sz="1600" dirty="0" err="1">
                <a:ea typeface="+mn-lt"/>
                <a:cs typeface="+mn-lt"/>
              </a:rPr>
              <a:t>Stellar</a:t>
            </a:r>
            <a:r>
              <a:rPr lang="ru-RU" sz="1600" dirty="0">
                <a:ea typeface="+mn-lt"/>
                <a:cs typeface="+mn-lt"/>
              </a:rPr>
              <a:t> </a:t>
            </a:r>
          </a:p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ru-RU" sz="1600" dirty="0" err="1">
                <a:ea typeface="+mn-lt"/>
                <a:cs typeface="+mn-lt"/>
              </a:rPr>
              <a:t>Altcoins</a:t>
            </a:r>
            <a:r>
              <a:rPr lang="ru-RU" sz="1600" dirty="0">
                <a:ea typeface="+mn-lt"/>
                <a:cs typeface="+mn-lt"/>
              </a:rPr>
              <a:t> </a:t>
            </a:r>
            <a:endParaRPr lang="ru-RU" sz="1600" dirty="0">
              <a:cs typeface="Calibri"/>
            </a:endParaRPr>
          </a:p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ru-RU" sz="1600" dirty="0" err="1">
                <a:ea typeface="+mn-lt"/>
                <a:cs typeface="+mn-lt"/>
              </a:rPr>
              <a:t>Tokens</a:t>
            </a:r>
            <a:endParaRPr lang="ru-RU" sz="1600" dirty="0">
              <a:ea typeface="+mn-lt"/>
              <a:cs typeface="+mn-lt"/>
            </a:endParaRPr>
          </a:p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ru-RU" sz="1600" dirty="0">
                <a:ea typeface="+mn-lt"/>
                <a:cs typeface="+mn-lt"/>
              </a:rPr>
              <a:t> </a:t>
            </a:r>
            <a:r>
              <a:rPr lang="ru-RU" sz="1600" dirty="0" err="1">
                <a:ea typeface="+mn-lt"/>
                <a:cs typeface="+mn-lt"/>
              </a:rPr>
              <a:t>Stablecoin</a:t>
            </a:r>
            <a:endParaRPr lang="ru-RU" sz="1600" dirty="0">
              <a:ea typeface="+mn-lt"/>
              <a:cs typeface="+mn-lt"/>
            </a:endParaRPr>
          </a:p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ru-RU" sz="1600" dirty="0">
                <a:ea typeface="+mn-lt"/>
                <a:cs typeface="+mn-lt"/>
              </a:rPr>
              <a:t> NFT </a:t>
            </a:r>
            <a:endParaRPr lang="ru-RU" sz="1600" dirty="0">
              <a:cs typeface="Calibri"/>
            </a:endParaRPr>
          </a:p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ru-RU" sz="1600" dirty="0" err="1">
                <a:ea typeface="+mn-lt"/>
                <a:cs typeface="+mn-lt"/>
              </a:rPr>
              <a:t>DeFi</a:t>
            </a:r>
            <a:r>
              <a:rPr lang="ru-RU" sz="1600" dirty="0">
                <a:ea typeface="+mn-lt"/>
                <a:cs typeface="+mn-lt"/>
              </a:rPr>
              <a:t> </a:t>
            </a:r>
            <a:endParaRPr lang="ru-RU" sz="1600" dirty="0">
              <a:cs typeface="Calibri"/>
            </a:endParaRPr>
          </a:p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ru-RU" sz="1600" dirty="0" err="1">
                <a:ea typeface="+mn-lt"/>
                <a:cs typeface="+mn-lt"/>
              </a:rPr>
              <a:t>Appcoins</a:t>
            </a:r>
            <a:r>
              <a:rPr lang="ru-RU" sz="1600" dirty="0">
                <a:ea typeface="+mn-lt"/>
                <a:cs typeface="+mn-lt"/>
              </a:rPr>
              <a:t> </a:t>
            </a:r>
            <a:endParaRPr lang="ru-RU" sz="1600" dirty="0">
              <a:cs typeface="Calibri"/>
            </a:endParaRPr>
          </a:p>
          <a:p>
            <a:pPr>
              <a:lnSpc>
                <a:spcPct val="90000"/>
              </a:lnSpc>
              <a:buClr>
                <a:srgbClr val="FFFFFF"/>
              </a:buClr>
            </a:pPr>
            <a:endParaRPr lang="ru-RU" sz="5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59379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BD94887-6A10-4F62-8EE1-B2BCFA1F38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-1786"/>
            <a:ext cx="12188825" cy="68562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9694BA39-42A3-35F9-66A0-F64EA14753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D512BA-228A-4979-9312-ACD246E109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893"/>
            <a:ext cx="12188825" cy="685621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0BD51D-868E-4F2C-19BD-40A75F5D6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>
            <a:normAutofit/>
          </a:bodyPr>
          <a:lstStyle/>
          <a:p>
            <a:r>
              <a:rPr lang="ru-RU" dirty="0">
                <a:cs typeface="Calibri Light"/>
              </a:rPr>
              <a:t>Особенности биткоина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B35832-F923-9E37-F1A4-7C8FF0C0F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10131425" cy="3649133"/>
          </a:xfrm>
        </p:spPr>
        <p:txBody>
          <a:bodyPr>
            <a:normAutofit/>
          </a:bodyPr>
          <a:lstStyle/>
          <a:p>
            <a:r>
              <a:rPr lang="ru-RU" dirty="0">
                <a:ea typeface="+mn-lt"/>
                <a:cs typeface="+mn-lt"/>
              </a:rPr>
              <a:t>Децентрализация</a:t>
            </a:r>
          </a:p>
          <a:p>
            <a:pPr>
              <a:buClr>
                <a:srgbClr val="FFFFFF"/>
              </a:buClr>
            </a:pPr>
            <a:r>
              <a:rPr lang="ru-RU" dirty="0">
                <a:ea typeface="+mn-lt"/>
                <a:cs typeface="+mn-lt"/>
              </a:rPr>
              <a:t>Анонимность</a:t>
            </a:r>
          </a:p>
          <a:p>
            <a:pPr>
              <a:buClr>
                <a:srgbClr val="FFFFFF"/>
              </a:buClr>
            </a:pPr>
            <a:r>
              <a:rPr lang="ru-RU" dirty="0">
                <a:ea typeface="+mn-lt"/>
                <a:cs typeface="+mn-lt"/>
              </a:rPr>
              <a:t>Безопасность</a:t>
            </a:r>
          </a:p>
          <a:p>
            <a:pPr>
              <a:buClr>
                <a:srgbClr val="FFFFFF"/>
              </a:buClr>
            </a:pPr>
            <a:r>
              <a:rPr lang="ru-RU" dirty="0">
                <a:ea typeface="+mn-lt"/>
                <a:cs typeface="+mn-lt"/>
              </a:rPr>
              <a:t>Необратимость переводов</a:t>
            </a:r>
          </a:p>
          <a:p>
            <a:pPr>
              <a:buClr>
                <a:srgbClr val="FFFFFF"/>
              </a:buClr>
            </a:pPr>
            <a:r>
              <a:rPr lang="ru-RU" dirty="0">
                <a:ea typeface="+mn-lt"/>
                <a:cs typeface="+mn-lt"/>
              </a:rPr>
              <a:t>Отсутствие посредника</a:t>
            </a:r>
            <a:endParaRPr lang="ru-RU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5440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E4DF92-AAA4-635B-C2FE-1C2EF24FA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ea typeface="+mj-lt"/>
                <a:cs typeface="+mj-lt"/>
              </a:rPr>
              <a:t>Инвестиции в подростковом возрасте.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95A6C0-5999-91BE-D97E-0F8D5C40E4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>
                <a:ea typeface="+mn-lt"/>
                <a:cs typeface="+mn-lt"/>
              </a:rPr>
              <a:t>Инвестиции в подростковом возрасте “Против”:</a:t>
            </a:r>
            <a:endParaRPr lang="ru-RU" dirty="0">
              <a:cs typeface="Calibri" panose="020F0502020204030204"/>
            </a:endParaRPr>
          </a:p>
          <a:p>
            <a:pPr>
              <a:buClr>
                <a:srgbClr val="FFFFFF"/>
              </a:buClr>
            </a:pPr>
            <a:r>
              <a:rPr lang="ru-RU" dirty="0">
                <a:ea typeface="+mn-lt"/>
                <a:cs typeface="+mn-lt"/>
              </a:rPr>
              <a:t>Неокрепшая детская психика не сможет справиться с финансовыми потерями, так называемыми «просадками» на рынках.</a:t>
            </a:r>
            <a:endParaRPr lang="ru-RU" dirty="0"/>
          </a:p>
          <a:p>
            <a:pPr>
              <a:buClr>
                <a:srgbClr val="FFFFFF"/>
              </a:buClr>
            </a:pPr>
            <a:r>
              <a:rPr lang="ru-RU" dirty="0">
                <a:ea typeface="+mn-lt"/>
                <a:cs typeface="+mn-lt"/>
              </a:rPr>
              <a:t>Дети могут наделать «долгов», не понимая, как выбирать хорошие активы и, уж тем более, торгуя в кредит рисковыми инструментами.</a:t>
            </a:r>
            <a:endParaRPr lang="ru-RU" dirty="0"/>
          </a:p>
          <a:p>
            <a:pPr>
              <a:buClr>
                <a:srgbClr val="FFFFFF"/>
              </a:buClr>
            </a:pPr>
            <a:r>
              <a:rPr lang="ru-RU" dirty="0">
                <a:ea typeface="+mn-lt"/>
                <a:cs typeface="+mn-lt"/>
              </a:rPr>
              <a:t>Инвестиции в </a:t>
            </a:r>
            <a:r>
              <a:rPr lang="ru-RU" dirty="0" err="1">
                <a:ea typeface="+mn-lt"/>
                <a:cs typeface="+mn-lt"/>
              </a:rPr>
              <a:t>подросковом</a:t>
            </a:r>
            <a:r>
              <a:rPr lang="ru-RU" dirty="0">
                <a:ea typeface="+mn-lt"/>
                <a:cs typeface="+mn-lt"/>
              </a:rPr>
              <a:t> возрасте “За”:</a:t>
            </a:r>
            <a:endParaRPr lang="ru-RU" dirty="0"/>
          </a:p>
          <a:p>
            <a:pPr>
              <a:buClr>
                <a:srgbClr val="FFFFFF"/>
              </a:buClr>
            </a:pPr>
            <a:r>
              <a:rPr lang="ru-RU" dirty="0">
                <a:ea typeface="+mn-lt"/>
                <a:cs typeface="+mn-lt"/>
              </a:rPr>
              <a:t>Начиная инвестировать в подростковом возрасте, а именно на малых суммах и под «защитой» взрослых, ребенок сможет быстрее набраться опыта и в будущем сделать меньше ошибок.</a:t>
            </a:r>
            <a:endParaRPr lang="ru-RU">
              <a:cs typeface="Calibri" panose="020F0502020204030204"/>
            </a:endParaRPr>
          </a:p>
          <a:p>
            <a:pPr>
              <a:buClr>
                <a:srgbClr val="FFFFFF"/>
              </a:buClr>
            </a:pPr>
            <a:r>
              <a:rPr lang="ru-RU" dirty="0">
                <a:ea typeface="+mn-lt"/>
                <a:cs typeface="+mn-lt"/>
              </a:rPr>
              <a:t>Чем раньше инвестор начинает, тем быстрее достигнет желаемого результата за счет работы сложных процентов. </a:t>
            </a:r>
            <a:endParaRPr lang="ru-RU" dirty="0">
              <a:cs typeface="Calibri"/>
            </a:endParaRPr>
          </a:p>
          <a:p>
            <a:pPr>
              <a:buClr>
                <a:srgbClr val="FFFFFF"/>
              </a:buClr>
            </a:pPr>
            <a:endParaRPr lang="ru-RU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54680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2D7323-85B6-A7BD-04E1-9C05486BC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105" y="609600"/>
            <a:ext cx="4469476" cy="1456267"/>
          </a:xfrm>
        </p:spPr>
        <p:txBody>
          <a:bodyPr/>
          <a:lstStyle/>
          <a:p>
            <a:r>
              <a:rPr lang="ru-RU" dirty="0">
                <a:ea typeface="+mj-lt"/>
                <a:cs typeface="+mj-lt"/>
              </a:rPr>
              <a:t>Официальные брокеры.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15C2DB-06E8-12BE-F6BA-AC9E5D77A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105" y="2142067"/>
            <a:ext cx="5742691" cy="3649133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ea typeface="+mn-lt"/>
                <a:cs typeface="+mn-lt"/>
              </a:rPr>
              <a:t>В России есть четыре популярных брокерские компании, лицензированные Центробанком:</a:t>
            </a:r>
            <a:endParaRPr lang="ru-RU" dirty="0">
              <a:cs typeface="Calibri" panose="020F0502020204030204"/>
            </a:endParaRPr>
          </a:p>
          <a:p>
            <a:pPr>
              <a:buClr>
                <a:srgbClr val="FFFFFF"/>
              </a:buClr>
            </a:pPr>
            <a:r>
              <a:rPr lang="ru-RU" dirty="0" err="1">
                <a:ea typeface="+mn-lt"/>
                <a:cs typeface="+mn-lt"/>
              </a:rPr>
              <a:t>Финам</a:t>
            </a:r>
            <a:r>
              <a:rPr lang="ru-RU" dirty="0">
                <a:ea typeface="+mn-lt"/>
                <a:cs typeface="+mn-lt"/>
              </a:rPr>
              <a:t>-Форекс </a:t>
            </a:r>
            <a:endParaRPr lang="ru-RU"/>
          </a:p>
          <a:p>
            <a:pPr>
              <a:buClr>
                <a:srgbClr val="FFFFFF"/>
              </a:buClr>
            </a:pPr>
            <a:r>
              <a:rPr lang="ru-RU" dirty="0">
                <a:ea typeface="+mn-lt"/>
                <a:cs typeface="+mn-lt"/>
              </a:rPr>
              <a:t>ВТБ 24 Форекс</a:t>
            </a:r>
            <a:endParaRPr lang="ru-RU" dirty="0"/>
          </a:p>
          <a:p>
            <a:pPr>
              <a:buClr>
                <a:srgbClr val="FFFFFF"/>
              </a:buClr>
            </a:pPr>
            <a:r>
              <a:rPr lang="ru-RU" dirty="0">
                <a:ea typeface="+mn-lt"/>
                <a:cs typeface="+mn-lt"/>
              </a:rPr>
              <a:t>ПСБ-Форекс </a:t>
            </a:r>
            <a:endParaRPr lang="ru-RU"/>
          </a:p>
          <a:p>
            <a:pPr>
              <a:buClr>
                <a:srgbClr val="FFFFFF"/>
              </a:buClr>
            </a:pPr>
            <a:r>
              <a:rPr lang="ru-RU" dirty="0">
                <a:ea typeface="+mn-lt"/>
                <a:cs typeface="+mn-lt"/>
              </a:rPr>
              <a:t>Альфа-Форекс</a:t>
            </a:r>
            <a:endParaRPr lang="ru-RU" dirty="0"/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11E8584-1D37-5C07-07D7-3F6BCB80D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907" y="-59319"/>
            <a:ext cx="6967958" cy="691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116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792CA1-01F0-2975-D7C2-B9052ECD6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ea typeface="+mj-lt"/>
                <a:cs typeface="+mj-lt"/>
              </a:rPr>
              <a:t>Как открыть реальный брокерский счет для подростка.</a:t>
            </a:r>
            <a:endParaRPr lang="ru-RU" dirty="0"/>
          </a:p>
          <a:p>
            <a:endParaRPr lang="ru-RU" dirty="0">
              <a:cs typeface="Calibri Ligh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860CE2-668B-8964-1352-26DE0814B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ea typeface="+mn-lt"/>
                <a:cs typeface="+mn-lt"/>
              </a:rPr>
              <a:t>Какие документы необходимо предоставить:</a:t>
            </a:r>
            <a:endParaRPr lang="ru-RU" dirty="0">
              <a:cs typeface="Calibri" panose="020F0502020204030204"/>
            </a:endParaRPr>
          </a:p>
          <a:p>
            <a:pPr marL="0" indent="0">
              <a:buClr>
                <a:srgbClr val="FFFFFF"/>
              </a:buClr>
              <a:buNone/>
            </a:pPr>
            <a:r>
              <a:rPr lang="ru-RU" dirty="0">
                <a:ea typeface="+mn-lt"/>
                <a:cs typeface="+mn-lt"/>
              </a:rPr>
              <a:t>⦁    Паспорт ребенка.</a:t>
            </a:r>
          </a:p>
          <a:p>
            <a:pPr marL="0" indent="0">
              <a:buClr>
                <a:srgbClr val="FFFFFF"/>
              </a:buClr>
              <a:buNone/>
            </a:pPr>
            <a:r>
              <a:rPr lang="ru-RU" dirty="0">
                <a:ea typeface="+mn-lt"/>
                <a:cs typeface="+mn-lt"/>
              </a:rPr>
              <a:t>⦁    Паспорт законного представителя.</a:t>
            </a:r>
          </a:p>
          <a:p>
            <a:pPr marL="0" indent="0">
              <a:buClr>
                <a:srgbClr val="FFFFFF"/>
              </a:buClr>
              <a:buNone/>
            </a:pPr>
            <a:r>
              <a:rPr lang="ru-RU" dirty="0">
                <a:ea typeface="+mn-lt"/>
                <a:cs typeface="+mn-lt"/>
              </a:rPr>
              <a:t>⦁    Свидетельство о рождении ребенка.</a:t>
            </a:r>
          </a:p>
          <a:p>
            <a:pPr marL="0" indent="0">
              <a:buClr>
                <a:srgbClr val="FFFFFF"/>
              </a:buClr>
              <a:buNone/>
            </a:pPr>
            <a:r>
              <a:rPr lang="ru-RU" dirty="0">
                <a:ea typeface="+mn-lt"/>
                <a:cs typeface="+mn-lt"/>
              </a:rPr>
              <a:t>⦁    Согласие законного представителя, которое оформляется в офисе.</a:t>
            </a:r>
          </a:p>
          <a:p>
            <a:pPr>
              <a:buClr>
                <a:srgbClr val="FFFFFF"/>
              </a:buClr>
            </a:pPr>
            <a:endParaRPr lang="ru-RU" dirty="0">
              <a:cs typeface="Calibri"/>
            </a:endParaRPr>
          </a:p>
          <a:p>
            <a:pPr>
              <a:buClr>
                <a:srgbClr val="FFFFFF"/>
              </a:buClr>
            </a:pPr>
            <a:endParaRPr lang="ru-RU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88081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6F8363-1609-E4F1-9C43-7B7182D5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dirty="0">
                <a:ea typeface="+mj-lt"/>
                <a:cs typeface="+mj-lt"/>
              </a:rPr>
              <a:t>Понятие инфляции и дефляции</a:t>
            </a:r>
            <a:endParaRPr lang="ru-RU"/>
          </a:p>
        </p:txBody>
      </p:sp>
      <p:pic>
        <p:nvPicPr>
          <p:cNvPr id="4" name="Рисунок 4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8C21EAFF-672F-46C5-CD9F-09420A84E1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89" r="1" b="1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2338C9C8-30F7-CDB8-DE23-388B1F44E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6" y="2251587"/>
            <a:ext cx="3706762" cy="39722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1500">
                <a:ea typeface="+mn-lt"/>
                <a:cs typeface="+mn-lt"/>
              </a:rPr>
              <a:t>Инфляция - процесс обесценивания денег, который проявляется в виде долговременного устойчивого общего роста цен и снижения дохода населения.</a:t>
            </a:r>
            <a:endParaRPr lang="ru-RU" sz="1500">
              <a:cs typeface="Calibri" panose="020F0502020204030204"/>
            </a:endParaRPr>
          </a:p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ru-RU" sz="1500">
                <a:ea typeface="+mn-lt"/>
                <a:cs typeface="+mn-lt"/>
              </a:rPr>
              <a:t>Дефляция – это повышение реальной стоимости денег и снижение общего уровня цен на товары, работы и услуги. Дефляция является процессом противоположным инфляции. Последствия дефляции сказываются сначала на предприятиях и банках, а уже потом дефляцию ощущает на себе население страны</a:t>
            </a:r>
            <a:endParaRPr lang="ru-RU" sz="1500">
              <a:cs typeface="Calibri" panose="020F0502020204030204"/>
            </a:endParaRPr>
          </a:p>
          <a:p>
            <a:pPr>
              <a:lnSpc>
                <a:spcPct val="90000"/>
              </a:lnSpc>
              <a:buClr>
                <a:srgbClr val="FFFFFF"/>
              </a:buClr>
            </a:pPr>
            <a:endParaRPr lang="ru-RU" sz="1500"/>
          </a:p>
          <a:p>
            <a:pPr>
              <a:lnSpc>
                <a:spcPct val="90000"/>
              </a:lnSpc>
              <a:buClr>
                <a:srgbClr val="FFFFFF"/>
              </a:buClr>
            </a:pPr>
            <a:endParaRPr lang="ru-RU" sz="15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2067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94D99F-117C-72FF-6B8D-2C6979883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cs typeface="Calibri Light"/>
              </a:rPr>
              <a:t>Актуальность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B97D25-2188-2306-222E-0CEE5632E9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Clr>
                <a:srgbClr val="FFFFFF"/>
              </a:buClr>
              <a:buNone/>
            </a:pPr>
            <a:r>
              <a:rPr lang="ru-RU" dirty="0">
                <a:ea typeface="+mn-lt"/>
                <a:cs typeface="+mn-lt"/>
              </a:rPr>
              <a:t>Люди начинают зарабатывать деньги, откладывать их и думают куда их вложить. Актуальность проекта заключается в том, что люди инвестируют, но нужно знать как правильно вкладывать их средства, чтобы избежать потери.</a:t>
            </a:r>
            <a:endParaRPr lang="ru-RU" dirty="0">
              <a:cs typeface="Calibri" panose="020F0502020204030204"/>
            </a:endParaRPr>
          </a:p>
          <a:p>
            <a:pPr marL="0" indent="0">
              <a:buClr>
                <a:srgbClr val="FFFFFF"/>
              </a:buClr>
            </a:pPr>
            <a:endParaRPr lang="ru-RU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766278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BD94887-6A10-4F62-8EE1-B2BCFA1F38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-1786"/>
            <a:ext cx="12188825" cy="68562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сцена, лазер&#10;&#10;Автоматически созданное описание">
            <a:extLst>
              <a:ext uri="{FF2B5EF4-FFF2-40B4-BE49-F238E27FC236}">
                <a16:creationId xmlns:a16="http://schemas.microsoft.com/office/drawing/2014/main" id="{A46C77CB-919C-23D2-A6AD-E005100F41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</a:blip>
          <a:srcRect t="3589" b="169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D512BA-228A-4979-9312-ACD246E109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893"/>
            <a:ext cx="12188825" cy="685621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276208-5409-9080-7804-7C9AECC27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>
            <a:normAutofit/>
          </a:bodyPr>
          <a:lstStyle/>
          <a:p>
            <a:r>
              <a:rPr lang="ru-RU" dirty="0">
                <a:cs typeface="Calibri Light"/>
              </a:rPr>
              <a:t>Виды и причины возникновения инфляции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B94E9D-F49C-5CDE-0F3D-2AD456186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495814"/>
            <a:ext cx="10131425" cy="5144196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ru-RU" sz="1600" dirty="0">
              <a:cs typeface="Calibri" panose="020F0502020204030204"/>
            </a:endParaRPr>
          </a:p>
          <a:p>
            <a:pPr marL="0" indent="0">
              <a:lnSpc>
                <a:spcPct val="90000"/>
              </a:lnSpc>
              <a:buClr>
                <a:srgbClr val="FFFFFF"/>
              </a:buClr>
              <a:buNone/>
            </a:pPr>
            <a:r>
              <a:rPr lang="ru-RU" sz="1600" dirty="0">
                <a:ea typeface="+mn-lt"/>
                <a:cs typeface="+mn-lt"/>
              </a:rPr>
              <a:t>⦁     Галопирующая </a:t>
            </a:r>
            <a:endParaRPr lang="ru-RU" sz="1600" dirty="0">
              <a:cs typeface="Calibri" panose="020F0502020204030204"/>
            </a:endParaRPr>
          </a:p>
          <a:p>
            <a:pPr marL="0" indent="0">
              <a:lnSpc>
                <a:spcPct val="90000"/>
              </a:lnSpc>
              <a:buClr>
                <a:srgbClr val="FFFFFF"/>
              </a:buClr>
              <a:buNone/>
            </a:pPr>
            <a:r>
              <a:rPr lang="ru-RU" sz="1600" dirty="0">
                <a:ea typeface="+mn-lt"/>
                <a:cs typeface="+mn-lt"/>
              </a:rPr>
              <a:t>⦁    Ползущая (умеренная) </a:t>
            </a:r>
            <a:endParaRPr lang="ru-RU" sz="1600" dirty="0">
              <a:cs typeface="Calibri" panose="020F0502020204030204"/>
            </a:endParaRPr>
          </a:p>
          <a:p>
            <a:pPr marL="0" indent="0">
              <a:lnSpc>
                <a:spcPct val="90000"/>
              </a:lnSpc>
              <a:buClr>
                <a:srgbClr val="FFFFFF"/>
              </a:buClr>
              <a:buNone/>
            </a:pPr>
            <a:r>
              <a:rPr lang="ru-RU" sz="1600" dirty="0">
                <a:ea typeface="+mn-lt"/>
                <a:cs typeface="+mn-lt"/>
              </a:rPr>
              <a:t>⦁     Гиперинфляция</a:t>
            </a:r>
          </a:p>
          <a:p>
            <a:pPr marL="0" indent="0">
              <a:lnSpc>
                <a:spcPct val="90000"/>
              </a:lnSpc>
              <a:buNone/>
            </a:pPr>
            <a:endParaRPr lang="ru-RU" sz="1600" dirty="0">
              <a:ea typeface="+mn-lt"/>
              <a:cs typeface="+mn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ru-RU" sz="1600" dirty="0">
                <a:ea typeface="+mn-lt"/>
                <a:cs typeface="+mn-lt"/>
              </a:rPr>
              <a:t>Причины:</a:t>
            </a:r>
            <a:endParaRPr lang="ru-RU" sz="1600" dirty="0"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ru-RU" sz="1600" dirty="0">
                <a:ea typeface="+mn-lt"/>
                <a:cs typeface="+mn-lt"/>
              </a:rPr>
              <a:t>⦁    Снижение курса национальной валюты (девальвация)</a:t>
            </a:r>
            <a:endParaRPr lang="ru-RU" sz="1600" dirty="0">
              <a:cs typeface="Calibri"/>
            </a:endParaRPr>
          </a:p>
          <a:p>
            <a:pPr marL="0" indent="0">
              <a:lnSpc>
                <a:spcPct val="90000"/>
              </a:lnSpc>
              <a:buClr>
                <a:srgbClr val="FFFFFF"/>
              </a:buClr>
              <a:buNone/>
            </a:pPr>
            <a:r>
              <a:rPr lang="ru-RU" sz="1600" dirty="0">
                <a:ea typeface="+mn-lt"/>
                <a:cs typeface="+mn-lt"/>
              </a:rPr>
              <a:t>⦁     Дефицит товара</a:t>
            </a:r>
            <a:endParaRPr lang="ru-RU" sz="1600" dirty="0">
              <a:cs typeface="Calibri" panose="020F0502020204030204"/>
            </a:endParaRPr>
          </a:p>
          <a:p>
            <a:pPr marL="0" indent="0">
              <a:lnSpc>
                <a:spcPct val="90000"/>
              </a:lnSpc>
              <a:buClr>
                <a:srgbClr val="FFFFFF"/>
              </a:buClr>
              <a:buNone/>
            </a:pPr>
            <a:r>
              <a:rPr lang="ru-RU" sz="1600" dirty="0">
                <a:ea typeface="+mn-lt"/>
                <a:cs typeface="+mn-lt"/>
              </a:rPr>
              <a:t>⦁    Слухи и инфляционное ожидание</a:t>
            </a:r>
            <a:endParaRPr lang="ru-RU" sz="1600" dirty="0">
              <a:cs typeface="Calibri" panose="020F0502020204030204"/>
            </a:endParaRPr>
          </a:p>
          <a:p>
            <a:pPr marL="0" indent="0">
              <a:lnSpc>
                <a:spcPct val="90000"/>
              </a:lnSpc>
              <a:buClr>
                <a:srgbClr val="FFFFFF"/>
              </a:buClr>
              <a:buNone/>
            </a:pPr>
            <a:r>
              <a:rPr lang="ru-RU" sz="1600" dirty="0">
                <a:ea typeface="+mn-lt"/>
                <a:cs typeface="+mn-lt"/>
              </a:rPr>
              <a:t>⦁    Необеспеченная эмиссия денег</a:t>
            </a:r>
            <a:endParaRPr lang="ru-RU" sz="1600" dirty="0">
              <a:cs typeface="Calibri" panose="020F0502020204030204"/>
            </a:endParaRPr>
          </a:p>
          <a:p>
            <a:pPr marL="0" indent="0">
              <a:lnSpc>
                <a:spcPct val="90000"/>
              </a:lnSpc>
              <a:buClr>
                <a:srgbClr val="FFFFFF"/>
              </a:buClr>
              <a:buNone/>
            </a:pPr>
            <a:r>
              <a:rPr lang="ru-RU" sz="1600" dirty="0">
                <a:ea typeface="+mn-lt"/>
                <a:cs typeface="+mn-lt"/>
              </a:rPr>
              <a:t>⦁     Увеличение государственных расходов, в том числе военных.</a:t>
            </a:r>
            <a:endParaRPr lang="ru-RU" sz="1600" dirty="0">
              <a:cs typeface="Calibri" panose="020F0502020204030204"/>
            </a:endParaRPr>
          </a:p>
          <a:p>
            <a:pPr marL="0" indent="0">
              <a:lnSpc>
                <a:spcPct val="90000"/>
              </a:lnSpc>
              <a:buClr>
                <a:srgbClr val="FFFFFF"/>
              </a:buClr>
              <a:buNone/>
            </a:pPr>
            <a:r>
              <a:rPr lang="ru-RU" sz="1600" dirty="0">
                <a:ea typeface="+mn-lt"/>
                <a:cs typeface="+mn-lt"/>
              </a:rPr>
              <a:t>Чем больше денег, тем сильнее инфляция.</a:t>
            </a:r>
            <a:endParaRPr lang="ru-RU" sz="1600" dirty="0">
              <a:cs typeface="Calibri" panose="020F0502020204030204"/>
            </a:endParaRPr>
          </a:p>
          <a:p>
            <a:pPr marL="0" indent="0">
              <a:lnSpc>
                <a:spcPct val="90000"/>
              </a:lnSpc>
              <a:buClr>
                <a:srgbClr val="FFFFFF"/>
              </a:buClr>
              <a:buNone/>
            </a:pPr>
            <a:r>
              <a:rPr lang="ru-RU" sz="1600" dirty="0">
                <a:ea typeface="+mn-lt"/>
                <a:cs typeface="+mn-lt"/>
              </a:rPr>
              <a:t>Повышение пенсий и зарплат = инфляция.</a:t>
            </a:r>
            <a:endParaRPr lang="ru-RU" sz="1600" dirty="0">
              <a:cs typeface="Calibri" panose="020F0502020204030204"/>
            </a:endParaRPr>
          </a:p>
          <a:p>
            <a:pPr marL="0" indent="0">
              <a:lnSpc>
                <a:spcPct val="90000"/>
              </a:lnSpc>
              <a:buClr>
                <a:srgbClr val="FFFFFF"/>
              </a:buClr>
              <a:buNone/>
            </a:pPr>
            <a:r>
              <a:rPr lang="ru-RU" sz="1600" dirty="0">
                <a:ea typeface="+mn-lt"/>
                <a:cs typeface="+mn-lt"/>
              </a:rPr>
              <a:t>⦁     Рост государственного долга</a:t>
            </a:r>
            <a:endParaRPr lang="ru-RU" sz="1600" dirty="0">
              <a:cs typeface="Calibri" panose="020F0502020204030204"/>
            </a:endParaRPr>
          </a:p>
          <a:p>
            <a:pPr marL="0" indent="0">
              <a:lnSpc>
                <a:spcPct val="90000"/>
              </a:lnSpc>
              <a:buClr>
                <a:srgbClr val="FFFFFF"/>
              </a:buClr>
              <a:buNone/>
            </a:pPr>
            <a:r>
              <a:rPr lang="ru-RU" sz="1600" dirty="0">
                <a:ea typeface="+mn-lt"/>
                <a:cs typeface="+mn-lt"/>
              </a:rPr>
              <a:t>Монополия на рынке приводит к инфляции</a:t>
            </a:r>
            <a:endParaRPr lang="ru-RU" sz="1600" dirty="0">
              <a:cs typeface="Calibri" panose="020F0502020204030204"/>
            </a:endParaRPr>
          </a:p>
          <a:p>
            <a:pPr marL="0" indent="0">
              <a:lnSpc>
                <a:spcPct val="90000"/>
              </a:lnSpc>
              <a:buClr>
                <a:srgbClr val="FFFFFF"/>
              </a:buClr>
              <a:buNone/>
            </a:pPr>
            <a:r>
              <a:rPr lang="ru-RU" sz="1600" dirty="0">
                <a:ea typeface="+mn-lt"/>
                <a:cs typeface="+mn-lt"/>
              </a:rPr>
              <a:t>⦁    Увеличение объёмов кредитования</a:t>
            </a:r>
            <a:endParaRPr lang="ru-RU" sz="1600" dirty="0">
              <a:cs typeface="Calibri" panose="020F0502020204030204"/>
            </a:endParaRPr>
          </a:p>
          <a:p>
            <a:pPr>
              <a:lnSpc>
                <a:spcPct val="90000"/>
              </a:lnSpc>
              <a:buClr>
                <a:srgbClr val="FFFFFF"/>
              </a:buClr>
            </a:pPr>
            <a:endParaRPr lang="ru-RU" sz="600"/>
          </a:p>
          <a:p>
            <a:pPr>
              <a:lnSpc>
                <a:spcPct val="90000"/>
              </a:lnSpc>
              <a:buClr>
                <a:srgbClr val="FFFFFF"/>
              </a:buClr>
            </a:pPr>
            <a:endParaRPr lang="ru-RU" sz="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55279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203136-9ACC-37D2-FA56-BDD9349A9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458" y="639097"/>
            <a:ext cx="6593075" cy="1612490"/>
          </a:xfrm>
        </p:spPr>
        <p:txBody>
          <a:bodyPr>
            <a:normAutofit/>
          </a:bodyPr>
          <a:lstStyle/>
          <a:p>
            <a:r>
              <a:rPr lang="ru-RU" dirty="0">
                <a:latin typeface="Calibri"/>
                <a:cs typeface="Calibri"/>
              </a:rPr>
              <a:t>Причины возникновения дефляции</a:t>
            </a:r>
            <a:endParaRPr lang="ru-RU" dirty="0"/>
          </a:p>
        </p:txBody>
      </p:sp>
      <p:pic>
        <p:nvPicPr>
          <p:cNvPr id="5" name="Picture 4" descr="Документ с графиком и ручкой">
            <a:extLst>
              <a:ext uri="{FF2B5EF4-FFF2-40B4-BE49-F238E27FC236}">
                <a16:creationId xmlns:a16="http://schemas.microsoft.com/office/drawing/2014/main" id="{5B1269A2-C47E-F933-B202-CC247DF3F8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97" r="20445" b="-3"/>
          <a:stretch/>
        </p:blipFill>
        <p:spPr>
          <a:xfrm>
            <a:off x="20" y="975"/>
            <a:ext cx="4635988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0B337FED-B7C6-3539-D841-A1345A98D9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458" y="2251587"/>
            <a:ext cx="6593075" cy="3972232"/>
          </a:xfrm>
        </p:spPr>
        <p:txBody>
          <a:bodyPr>
            <a:normAutofit/>
          </a:bodyPr>
          <a:lstStyle/>
          <a:p>
            <a:endParaRPr lang="ru-RU" dirty="0">
              <a:cs typeface="Calibri" panose="020F0502020204030204"/>
            </a:endParaRPr>
          </a:p>
          <a:p>
            <a:pPr>
              <a:buClr>
                <a:srgbClr val="FFFFFF"/>
              </a:buClr>
            </a:pPr>
            <a:endParaRPr lang="ru-RU"/>
          </a:p>
          <a:p>
            <a:pPr marL="0" indent="0">
              <a:buClr>
                <a:srgbClr val="FFFFFF"/>
              </a:buClr>
              <a:buNone/>
            </a:pPr>
            <a:r>
              <a:rPr lang="ru-RU" dirty="0">
                <a:ea typeface="+mn-lt"/>
                <a:cs typeface="+mn-lt"/>
              </a:rPr>
              <a:t>⦁    Рост спроса на денежные средства, как в наличной форме, так и в безналичной.</a:t>
            </a:r>
            <a:endParaRPr lang="ru-RU" dirty="0">
              <a:cs typeface="Calibri" panose="020F0502020204030204"/>
            </a:endParaRPr>
          </a:p>
          <a:p>
            <a:pPr marL="0" indent="0">
              <a:buClr>
                <a:srgbClr val="FFFFFF"/>
              </a:buClr>
              <a:buNone/>
            </a:pPr>
            <a:r>
              <a:rPr lang="ru-RU" dirty="0">
                <a:ea typeface="+mn-lt"/>
                <a:cs typeface="+mn-lt"/>
              </a:rPr>
              <a:t>⦁    Сокращение кредитования.</a:t>
            </a:r>
            <a:endParaRPr lang="ru-RU" dirty="0">
              <a:cs typeface="Calibri" panose="020F0502020204030204"/>
            </a:endParaRPr>
          </a:p>
          <a:p>
            <a:pPr marL="0" indent="0">
              <a:buClr>
                <a:srgbClr val="FFFFFF"/>
              </a:buClr>
              <a:buNone/>
            </a:pPr>
            <a:r>
              <a:rPr lang="ru-RU" dirty="0">
                <a:ea typeface="+mn-lt"/>
                <a:cs typeface="+mn-lt"/>
              </a:rPr>
              <a:t>⦁    Рост производства, который не обеспечен спросом.</a:t>
            </a:r>
            <a:endParaRPr lang="ru-RU" dirty="0">
              <a:cs typeface="Calibri" panose="020F0502020204030204"/>
            </a:endParaRPr>
          </a:p>
          <a:p>
            <a:pPr marL="0" indent="0">
              <a:buClr>
                <a:srgbClr val="FFFFFF"/>
              </a:buClr>
              <a:buNone/>
            </a:pPr>
            <a:r>
              <a:rPr lang="ru-RU" dirty="0">
                <a:ea typeface="+mn-lt"/>
                <a:cs typeface="+mn-lt"/>
              </a:rPr>
              <a:t>⦁     Излишнее государственное регулирование денежной массы в экономике.</a:t>
            </a:r>
            <a:endParaRPr lang="ru-RU" dirty="0">
              <a:cs typeface="Calibri" panose="020F0502020204030204"/>
            </a:endParaRPr>
          </a:p>
          <a:p>
            <a:pPr marL="0" indent="0">
              <a:buClr>
                <a:srgbClr val="FFFFFF"/>
              </a:buClr>
              <a:buNone/>
            </a:pPr>
            <a:endParaRPr lang="ru-RU" dirty="0">
              <a:cs typeface="Calibri" panose="020F0502020204030204"/>
            </a:endParaRPr>
          </a:p>
          <a:p>
            <a:pPr>
              <a:buClr>
                <a:srgbClr val="FFFFFF"/>
              </a:buClr>
            </a:pPr>
            <a:endParaRPr lang="ru-RU"/>
          </a:p>
          <a:p>
            <a:pPr>
              <a:buClr>
                <a:srgbClr val="FFFFFF"/>
              </a:buClr>
            </a:pPr>
            <a:endParaRPr lang="ru-RU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37925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74B0D6-2F3C-6303-7383-9BA94C77F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dirty="0">
                <a:latin typeface="Calibri"/>
                <a:cs typeface="Calibri"/>
              </a:rPr>
              <a:t>Негативные последствия дефляции</a:t>
            </a:r>
            <a:endParaRPr lang="ru-RU"/>
          </a:p>
        </p:txBody>
      </p:sp>
      <p:pic>
        <p:nvPicPr>
          <p:cNvPr id="4" name="Рисунок 4" descr="Изображение выглядит как текст, человек, документ&#10;&#10;Автоматически созданное описание">
            <a:extLst>
              <a:ext uri="{FF2B5EF4-FFF2-40B4-BE49-F238E27FC236}">
                <a16:creationId xmlns:a16="http://schemas.microsoft.com/office/drawing/2014/main" id="{CA178981-63D7-205D-EEE7-A7417654B7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27" r="22158" b="-2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BB877EDD-B52B-52CE-C6E0-DA0779C8E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6" y="2251587"/>
            <a:ext cx="3706762" cy="3972232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ru-RU" sz="1700">
              <a:cs typeface="Calibri" panose="020F0502020204030204"/>
            </a:endParaRPr>
          </a:p>
          <a:p>
            <a:pPr>
              <a:lnSpc>
                <a:spcPct val="90000"/>
              </a:lnSpc>
              <a:buClr>
                <a:srgbClr val="FFFFFF"/>
              </a:buClr>
            </a:pPr>
            <a:endParaRPr lang="ru-RU" sz="1700"/>
          </a:p>
          <a:p>
            <a:pPr marL="0" indent="0">
              <a:lnSpc>
                <a:spcPct val="90000"/>
              </a:lnSpc>
              <a:buClr>
                <a:srgbClr val="FFFFFF"/>
              </a:buClr>
              <a:buNone/>
            </a:pPr>
            <a:r>
              <a:rPr lang="ru-RU" sz="1700">
                <a:ea typeface="+mn-lt"/>
                <a:cs typeface="+mn-lt"/>
              </a:rPr>
              <a:t>⦁     Эффект «Дефляционная спираль» в сфере товарного обращения. Как следствие, происходит дальнейшее сокращение спроса, дефляция продолжает расти. И так происходит по спирали, с каждым новым витком которой ситуация всё усугубляется.</a:t>
            </a:r>
            <a:endParaRPr lang="ru-RU" sz="1700">
              <a:cs typeface="Calibri" panose="020F0502020204030204"/>
            </a:endParaRPr>
          </a:p>
          <a:p>
            <a:pPr marL="0" indent="0">
              <a:lnSpc>
                <a:spcPct val="90000"/>
              </a:lnSpc>
              <a:buClr>
                <a:srgbClr val="FFFFFF"/>
              </a:buClr>
              <a:buNone/>
            </a:pPr>
            <a:r>
              <a:rPr lang="ru-RU" sz="1700">
                <a:ea typeface="+mn-lt"/>
                <a:cs typeface="+mn-lt"/>
              </a:rPr>
              <a:t>⦁    Снижение объемов кредитования. </a:t>
            </a:r>
          </a:p>
          <a:p>
            <a:pPr marL="0" indent="0">
              <a:lnSpc>
                <a:spcPct val="90000"/>
              </a:lnSpc>
              <a:buClr>
                <a:srgbClr val="FFFFFF"/>
              </a:buClr>
              <a:buNone/>
            </a:pPr>
            <a:r>
              <a:rPr lang="ru-RU" sz="1700">
                <a:ea typeface="+mn-lt"/>
                <a:cs typeface="+mn-lt"/>
              </a:rPr>
              <a:t>⦁     Прекращение развития производства. </a:t>
            </a:r>
            <a:endParaRPr lang="ru-RU" sz="1700">
              <a:cs typeface="Calibri" panose="020F0502020204030204"/>
            </a:endParaRPr>
          </a:p>
          <a:p>
            <a:pPr>
              <a:lnSpc>
                <a:spcPct val="90000"/>
              </a:lnSpc>
              <a:buClr>
                <a:srgbClr val="FFFFFF"/>
              </a:buClr>
            </a:pPr>
            <a:endParaRPr lang="ru-RU" sz="17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412782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BD94887-6A10-4F62-8EE1-B2BCFA1F38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-1786"/>
            <a:ext cx="12188825" cy="68562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документ&#10;&#10;Автоматически созданное описание">
            <a:extLst>
              <a:ext uri="{FF2B5EF4-FFF2-40B4-BE49-F238E27FC236}">
                <a16:creationId xmlns:a16="http://schemas.microsoft.com/office/drawing/2014/main" id="{4CCD1838-FF56-F386-C5A5-A84319E371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</a:blip>
          <a:srcRect t="13380" b="23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D512BA-228A-4979-9312-ACD246E109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893"/>
            <a:ext cx="12188825" cy="685621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A5E37A-DBCA-268B-D484-5722026CC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>
            <a:normAutofit/>
          </a:bodyPr>
          <a:lstStyle/>
          <a:p>
            <a:r>
              <a:rPr lang="ru-RU" dirty="0">
                <a:latin typeface="Calibri"/>
                <a:cs typeface="Calibri"/>
              </a:rPr>
              <a:t>Форма инфляции и влияние на жизнь человека и общества</a:t>
            </a:r>
            <a:endParaRPr lang="ru-RU" dirty="0">
              <a:cs typeface="Calibri Ligh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A6A5C3-E70D-4BA7-DDBA-EA35FE2A0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536" y="2142067"/>
            <a:ext cx="11568614" cy="364913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>
              <a:cs typeface="Calibri" panose="020F0502020204030204"/>
            </a:endParaRPr>
          </a:p>
          <a:p>
            <a:pPr marL="0" indent="0">
              <a:buClr>
                <a:srgbClr val="FFFFFF"/>
              </a:buClr>
              <a:buNone/>
            </a:pPr>
            <a:r>
              <a:rPr lang="ru-RU" dirty="0">
                <a:ea typeface="+mn-lt"/>
                <a:cs typeface="+mn-lt"/>
              </a:rPr>
              <a:t>⦁    Открытая </a:t>
            </a:r>
            <a:endParaRPr lang="ru-RU">
              <a:cs typeface="Calibri"/>
            </a:endParaRPr>
          </a:p>
          <a:p>
            <a:pPr marL="0" indent="0">
              <a:buClr>
                <a:srgbClr val="FFFFFF"/>
              </a:buClr>
              <a:buNone/>
            </a:pPr>
            <a:r>
              <a:rPr lang="ru-RU" dirty="0">
                <a:ea typeface="+mn-lt"/>
                <a:cs typeface="+mn-lt"/>
              </a:rPr>
              <a:t>⦁    Подавленная (закрытая) </a:t>
            </a:r>
            <a:endParaRPr lang="ru-RU">
              <a:cs typeface="Calibri"/>
            </a:endParaRPr>
          </a:p>
          <a:p>
            <a:pPr marL="0" indent="0">
              <a:buNone/>
            </a:pPr>
            <a:endParaRPr lang="ru-RU" dirty="0">
              <a:cs typeface="Calibri"/>
            </a:endParaRPr>
          </a:p>
          <a:p>
            <a:pPr>
              <a:buNone/>
            </a:pPr>
            <a:r>
              <a:rPr lang="ru-RU" dirty="0">
                <a:ea typeface="+mn-lt"/>
                <a:cs typeface="+mn-lt"/>
              </a:rPr>
              <a:t>При инфляции цена идентичных товаров со временем увеличивается: на одну и ту же сумму денег по прошествии некоторого времени можно будет купить меньше товаров и услуг, чем прежде. По сути, покупательная способность денег снижается, деньги обесцениваются. Обесценивание денег приводит к повышению цен в рыночной экономике. В административно-командной системе хозяйствования обесценивание денег может не приводить к изменению цен, но возникает нарастающий товарный дефицит.</a:t>
            </a:r>
            <a:endParaRPr lang="ru-RU" dirty="0"/>
          </a:p>
          <a:p>
            <a:pPr marL="0" indent="0">
              <a:buNone/>
            </a:pPr>
            <a:endParaRPr lang="ru-RU" dirty="0">
              <a:cs typeface="Calibri"/>
            </a:endParaRPr>
          </a:p>
          <a:p>
            <a:pPr>
              <a:buClr>
                <a:srgbClr val="FFFFFF"/>
              </a:buClr>
            </a:pPr>
            <a:endParaRPr lang="ru-RU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6897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CBFE70-8DED-6D4B-6365-38A3D6D0D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cs typeface="Calibri Light"/>
              </a:rPr>
              <a:t>ЗАКЛЮЧЕНИЕ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F11222-48F5-959C-E068-688798F29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6032058" cy="3649133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ea typeface="+mn-lt"/>
                <a:cs typeface="+mn-lt"/>
              </a:rPr>
              <a:t>Таким образом, можно сделать вывод, что инвестиции - это финансовые, материальные и интеллектуальные ценности, вкладываемые в объекты предпринимательской и других видов деятельности, в результате которой образуется прибыль или достигается социальный эффект. В целях учета, анализа и планирования инвестиции классифицируются по отдельным признакам: по объектам вложений, по характеру участия и по периоду инвестирования.</a:t>
            </a:r>
            <a:endParaRPr lang="ru-RU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789274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DC166F-36D2-4217-DB36-915DC4D21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8F98C4D8-B55F-77C3-A3A3-57DB6F9523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0" y="751"/>
            <a:ext cx="12274793" cy="6861107"/>
          </a:xfrm>
        </p:spPr>
      </p:pic>
    </p:spTree>
    <p:extLst>
      <p:ext uri="{BB962C8B-B14F-4D97-AF65-F5344CB8AC3E}">
        <p14:creationId xmlns:p14="http://schemas.microsoft.com/office/powerpoint/2010/main" val="4239700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694EAC-9DDF-0FB1-AFCB-C214F7CFB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cs typeface="Calibri Light"/>
              </a:rPr>
              <a:t>Цели и задачи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3AAD76-C1CE-0CD4-4394-2AFB22AD99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>
                <a:ea typeface="+mn-lt"/>
                <a:cs typeface="+mn-lt"/>
              </a:rPr>
              <a:t>1. Раскрыть особенности инвестиций.</a:t>
            </a:r>
            <a:endParaRPr lang="ru-RU" dirty="0"/>
          </a:p>
          <a:p>
            <a:pPr>
              <a:buNone/>
            </a:pPr>
            <a:r>
              <a:rPr lang="ru-RU" dirty="0">
                <a:ea typeface="+mn-lt"/>
                <a:cs typeface="+mn-lt"/>
              </a:rPr>
              <a:t>2. Проанализировать литературу.</a:t>
            </a:r>
            <a:endParaRPr lang="ru-RU" dirty="0"/>
          </a:p>
          <a:p>
            <a:pPr>
              <a:buNone/>
            </a:pPr>
            <a:r>
              <a:rPr lang="ru-RU" dirty="0">
                <a:ea typeface="+mn-lt"/>
                <a:cs typeface="+mn-lt"/>
              </a:rPr>
              <a:t>3. Понять значимость инвестиций для человека.</a:t>
            </a:r>
            <a:endParaRPr lang="ru-RU" dirty="0"/>
          </a:p>
          <a:p>
            <a:pPr>
              <a:buNone/>
            </a:pPr>
            <a:r>
              <a:rPr lang="ru-RU" dirty="0">
                <a:ea typeface="+mn-lt"/>
                <a:cs typeface="+mn-lt"/>
              </a:rPr>
              <a:t>4. Рассказать о видах и способах вложения средств.</a:t>
            </a:r>
            <a:endParaRPr lang="ru-RU" dirty="0"/>
          </a:p>
          <a:p>
            <a:pPr>
              <a:buNone/>
            </a:pPr>
            <a:r>
              <a:rPr lang="ru-RU" dirty="0">
                <a:ea typeface="+mn-lt"/>
                <a:cs typeface="+mn-lt"/>
              </a:rPr>
              <a:t>5. Раскрыть тему инфляции.</a:t>
            </a:r>
            <a:endParaRPr lang="ru-RU" dirty="0"/>
          </a:p>
          <a:p>
            <a:pPr>
              <a:buNone/>
            </a:pPr>
            <a:endParaRPr lang="ru-RU"/>
          </a:p>
          <a:p>
            <a:pPr marL="0" indent="0">
              <a:buNone/>
            </a:pPr>
            <a:endParaRPr lang="ru-RU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6947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B30170-80B7-A0C6-9FB6-31FE2B145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Calibri"/>
                <a:cs typeface="Calibri"/>
              </a:rPr>
              <a:t>Понятие инвестиций.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B3687D-CE05-1758-AD63-1B8C3779F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383" y="2383206"/>
            <a:ext cx="10131425" cy="3649133"/>
          </a:xfrm>
        </p:spPr>
        <p:txBody>
          <a:bodyPr>
            <a:normAutofit/>
          </a:bodyPr>
          <a:lstStyle/>
          <a:p>
            <a:pPr marL="0" indent="0">
              <a:buClr>
                <a:prstClr val="white"/>
              </a:buClr>
              <a:buNone/>
            </a:pPr>
            <a:r>
              <a:rPr lang="ru-RU" dirty="0">
                <a:ea typeface="+mn-lt"/>
                <a:cs typeface="+mn-lt"/>
              </a:rPr>
              <a:t>Инвестиции - вложения ресурсов в различные проекты, а также денежные средства, ценные бумаги, иное имущество, в том числе имущественные права, иные права, имеющие денежную оценку, вкладываемые в объекты предпринимательской или иной деятельности в целях получения прибыли или достижения иного полезного эффекта.</a:t>
            </a:r>
          </a:p>
          <a:p>
            <a:pPr marL="0" indent="0">
              <a:buNone/>
            </a:pPr>
            <a:r>
              <a:rPr lang="ru-RU" dirty="0">
                <a:ea typeface="+mn-lt"/>
                <a:cs typeface="+mn-lt"/>
              </a:rPr>
              <a:t>Инвестиционная деятельность — вложение инвестиций и осуществление практических действий в целях получения прибыли и (или) достижения иного полезного эффекта. Если проект убыточен — инвестиции могут быть утрачены полностью или частично. Инвестиции в различной форме являются неотъемлемой частью современной экономики.</a:t>
            </a:r>
            <a:endParaRPr lang="ru-RU" dirty="0">
              <a:cs typeface="Calibri"/>
            </a:endParaRPr>
          </a:p>
          <a:p>
            <a:pPr>
              <a:buClr>
                <a:srgbClr val="FFFFFF"/>
              </a:buClr>
            </a:pPr>
            <a:endParaRPr lang="ru-RU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5775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E2A75B-C49B-F08A-0424-8B11DEE92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CB0D9BD-527F-8E0A-0AEF-31B02250FE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" y="3389"/>
            <a:ext cx="12235163" cy="6855829"/>
          </a:xfrm>
        </p:spPr>
      </p:pic>
    </p:spTree>
    <p:extLst>
      <p:ext uri="{BB962C8B-B14F-4D97-AF65-F5344CB8AC3E}">
        <p14:creationId xmlns:p14="http://schemas.microsoft.com/office/powerpoint/2010/main" val="3735365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82BAC6-0F28-D229-63DC-EFC596011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844" y="575944"/>
            <a:ext cx="3706762" cy="1608124"/>
          </a:xfrm>
        </p:spPr>
        <p:txBody>
          <a:bodyPr>
            <a:normAutofit/>
          </a:bodyPr>
          <a:lstStyle/>
          <a:p>
            <a:r>
              <a:rPr lang="ru-RU" dirty="0">
                <a:latin typeface="Calibri"/>
                <a:cs typeface="Calibri"/>
              </a:rPr>
              <a:t>Ликвидность активов:</a:t>
            </a:r>
            <a:endParaRPr lang="ru-RU" dirty="0"/>
          </a:p>
        </p:txBody>
      </p:sp>
      <p:pic>
        <p:nvPicPr>
          <p:cNvPr id="6" name="Picture 5" descr="Цифровые номера и графики">
            <a:extLst>
              <a:ext uri="{FF2B5EF4-FFF2-40B4-BE49-F238E27FC236}">
                <a16:creationId xmlns:a16="http://schemas.microsoft.com/office/drawing/2014/main" id="{325848CD-0E71-6D3D-E3A9-39D6AC7C52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30" r="9164" b="-3"/>
          <a:stretch/>
        </p:blipFill>
        <p:spPr>
          <a:xfrm>
            <a:off x="4668476" y="975"/>
            <a:ext cx="7552924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A2EF016C-D4D3-BAC3-9B91-32D181B5E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845" y="2241942"/>
            <a:ext cx="4140812" cy="398187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>
                <a:ea typeface="+mn-lt"/>
                <a:cs typeface="+mn-lt"/>
              </a:rPr>
              <a:t>Высоколиквидные </a:t>
            </a:r>
            <a:endParaRPr lang="ru-RU" sz="2400" dirty="0">
              <a:cs typeface="Calibri" panose="020F0502020204030204"/>
            </a:endParaRPr>
          </a:p>
          <a:p>
            <a:pPr>
              <a:buNone/>
            </a:pPr>
            <a:r>
              <a:rPr lang="ru-RU" sz="2400" dirty="0" err="1">
                <a:ea typeface="+mn-lt"/>
                <a:cs typeface="+mn-lt"/>
              </a:rPr>
              <a:t>Низколиквидные</a:t>
            </a:r>
            <a:r>
              <a:rPr lang="ru-RU" sz="2400" dirty="0">
                <a:ea typeface="+mn-lt"/>
                <a:cs typeface="+mn-lt"/>
              </a:rPr>
              <a:t> </a:t>
            </a:r>
            <a:endParaRPr lang="ru-RU" sz="2400">
              <a:cs typeface="Calibri"/>
            </a:endParaRPr>
          </a:p>
          <a:p>
            <a:pPr>
              <a:buNone/>
            </a:pPr>
            <a:r>
              <a:rPr lang="ru-RU" sz="2400" dirty="0">
                <a:ea typeface="+mn-lt"/>
                <a:cs typeface="+mn-lt"/>
              </a:rPr>
              <a:t>Неликвидные </a:t>
            </a:r>
            <a:endParaRPr lang="ru-RU">
              <a:cs typeface="Calibri"/>
            </a:endParaRPr>
          </a:p>
          <a:p>
            <a:pPr>
              <a:buNone/>
            </a:pPr>
            <a:endParaRPr lang="ru-RU"/>
          </a:p>
          <a:p>
            <a:pPr marL="0" indent="0">
              <a:buNone/>
            </a:pPr>
            <a:endParaRPr lang="ru-RU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3153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316AF5-68D3-6832-99A7-B85C1DA60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458" y="639097"/>
            <a:ext cx="6593075" cy="1612490"/>
          </a:xfrm>
        </p:spPr>
        <p:txBody>
          <a:bodyPr>
            <a:normAutofit/>
          </a:bodyPr>
          <a:lstStyle/>
          <a:p>
            <a:r>
              <a:rPr lang="ru-RU" dirty="0">
                <a:latin typeface="Calibri"/>
                <a:cs typeface="Calibri"/>
              </a:rPr>
              <a:t>Объекты инвестиций И СРОК ВЛОЖЕНИЙ</a:t>
            </a:r>
            <a:endParaRPr lang="ru-RU" dirty="0"/>
          </a:p>
        </p:txBody>
      </p:sp>
      <p:pic>
        <p:nvPicPr>
          <p:cNvPr id="5" name="Picture 4" descr="Увеличительное стекло, показывающее снижение производительности">
            <a:extLst>
              <a:ext uri="{FF2B5EF4-FFF2-40B4-BE49-F238E27FC236}">
                <a16:creationId xmlns:a16="http://schemas.microsoft.com/office/drawing/2014/main" id="{60C04C7E-396D-6B17-4329-B93D4E2E59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41" r="25501" b="-3"/>
          <a:stretch/>
        </p:blipFill>
        <p:spPr>
          <a:xfrm>
            <a:off x="20" y="975"/>
            <a:ext cx="4635988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161BAF18-41A3-17E0-CB0D-C4C0FFEA7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458" y="2251587"/>
            <a:ext cx="6593075" cy="39722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dirty="0">
                <a:ea typeface="+mn-lt"/>
                <a:cs typeface="+mn-lt"/>
              </a:rPr>
              <a:t>Спекулятивные </a:t>
            </a:r>
            <a:endParaRPr lang="ru-RU" dirty="0">
              <a:cs typeface="Calibri"/>
            </a:endParaRPr>
          </a:p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ru-RU" dirty="0">
                <a:ea typeface="+mn-lt"/>
                <a:cs typeface="+mn-lt"/>
              </a:rPr>
              <a:t>Финансовые </a:t>
            </a:r>
          </a:p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ru-RU" dirty="0">
                <a:ea typeface="+mn-lt"/>
                <a:cs typeface="+mn-lt"/>
              </a:rPr>
              <a:t>Реальные </a:t>
            </a:r>
          </a:p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ru-RU" dirty="0">
                <a:ea typeface="+mn-lt"/>
                <a:cs typeface="+mn-lt"/>
              </a:rPr>
              <a:t>Венчурные</a:t>
            </a:r>
            <a:endParaRPr lang="ru-RU" dirty="0"/>
          </a:p>
          <a:p>
            <a:pPr marL="0" indent="0">
              <a:lnSpc>
                <a:spcPct val="90000"/>
              </a:lnSpc>
              <a:buClr>
                <a:srgbClr val="FFFFFF"/>
              </a:buClr>
              <a:buNone/>
            </a:pPr>
            <a:r>
              <a:rPr lang="ru-RU" dirty="0">
                <a:ea typeface="+mn-lt"/>
                <a:cs typeface="+mn-lt"/>
              </a:rPr>
              <a:t> Каждый вид инвестиций имеет свои особенности и требует совершенно разного подхода.</a:t>
            </a:r>
            <a:endParaRPr lang="ru-RU">
              <a:cs typeface="Calibri"/>
            </a:endParaRPr>
          </a:p>
          <a:p>
            <a:pPr marL="0" indent="0">
              <a:lnSpc>
                <a:spcPct val="90000"/>
              </a:lnSpc>
              <a:buClr>
                <a:srgbClr val="FFFFFF"/>
              </a:buClr>
              <a:buNone/>
            </a:pPr>
            <a:r>
              <a:rPr lang="ru-RU" dirty="0">
                <a:ea typeface="+mn-lt"/>
                <a:cs typeface="+mn-lt"/>
              </a:rPr>
              <a:t>По сроку вложений бывают:</a:t>
            </a:r>
          </a:p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ru-RU" dirty="0">
                <a:ea typeface="+mn-lt"/>
                <a:cs typeface="+mn-lt"/>
              </a:rPr>
              <a:t>Краткосрочные</a:t>
            </a:r>
            <a:endParaRPr lang="ru-RU">
              <a:ea typeface="+mn-lt"/>
              <a:cs typeface="+mn-lt"/>
            </a:endParaRPr>
          </a:p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ru-RU" dirty="0">
                <a:ea typeface="+mn-lt"/>
                <a:cs typeface="+mn-lt"/>
              </a:rPr>
              <a:t>среднесрочные </a:t>
            </a:r>
            <a:endParaRPr lang="ru-RU">
              <a:ea typeface="+mn-lt"/>
              <a:cs typeface="+mn-lt"/>
            </a:endParaRPr>
          </a:p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ru-RU" dirty="0">
                <a:ea typeface="+mn-lt"/>
                <a:cs typeface="+mn-lt"/>
              </a:rPr>
              <a:t>Долгосрочные</a:t>
            </a:r>
            <a:endParaRPr lang="ru-RU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04159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7F5483-9027-327E-3817-BD0E551CB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cs typeface="Calibri Light"/>
              </a:rPr>
              <a:t>СПОСОБЫ ИНВЕСТИРОВАНИЯ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AD8C1F-3BB6-CB02-A50F-0D896CE272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ea typeface="+mn-lt"/>
                <a:cs typeface="+mn-lt"/>
              </a:rPr>
              <a:t>Инвестиционный банк</a:t>
            </a:r>
            <a:endParaRPr lang="ru-RU" dirty="0">
              <a:cs typeface="Calibri" panose="020F0502020204030204"/>
            </a:endParaRPr>
          </a:p>
          <a:p>
            <a:pPr>
              <a:buClr>
                <a:srgbClr val="FFFFFF"/>
              </a:buClr>
            </a:pPr>
            <a:r>
              <a:rPr lang="ru-RU" dirty="0">
                <a:ea typeface="+mn-lt"/>
                <a:cs typeface="+mn-lt"/>
              </a:rPr>
              <a:t>Недвижимость</a:t>
            </a:r>
            <a:endParaRPr lang="ru-RU" dirty="0"/>
          </a:p>
          <a:p>
            <a:pPr>
              <a:buClr>
                <a:srgbClr val="FFFFFF"/>
              </a:buClr>
            </a:pPr>
            <a:r>
              <a:rPr lang="ru-RU" dirty="0">
                <a:ea typeface="+mn-lt"/>
                <a:cs typeface="+mn-lt"/>
              </a:rPr>
              <a:t>Акции</a:t>
            </a:r>
            <a:endParaRPr lang="ru-RU" dirty="0"/>
          </a:p>
          <a:p>
            <a:pPr>
              <a:buClr>
                <a:srgbClr val="FFFFFF"/>
              </a:buClr>
            </a:pPr>
            <a:r>
              <a:rPr lang="ru-RU" dirty="0">
                <a:ea typeface="+mn-lt"/>
                <a:cs typeface="+mn-lt"/>
              </a:rPr>
              <a:t>ПИФ (Паевой инвестиционный фонд)</a:t>
            </a:r>
            <a:endParaRPr lang="ru-RU" dirty="0"/>
          </a:p>
          <a:p>
            <a:pPr>
              <a:buClr>
                <a:srgbClr val="FFFFFF"/>
              </a:buClr>
            </a:pPr>
            <a:r>
              <a:rPr lang="ru-RU" dirty="0">
                <a:ea typeface="+mn-lt"/>
                <a:cs typeface="+mn-lt"/>
              </a:rPr>
              <a:t>Валюта</a:t>
            </a:r>
            <a:endParaRPr lang="ru-RU" dirty="0"/>
          </a:p>
          <a:p>
            <a:pPr>
              <a:buClr>
                <a:srgbClr val="FFFFFF"/>
              </a:buClr>
            </a:pPr>
            <a:r>
              <a:rPr lang="ru-RU" dirty="0">
                <a:ea typeface="+mn-lt"/>
                <a:cs typeface="+mn-lt"/>
              </a:rPr>
              <a:t>Стартапы</a:t>
            </a:r>
            <a:endParaRPr lang="ru-RU" dirty="0"/>
          </a:p>
          <a:p>
            <a:pPr>
              <a:buClr>
                <a:srgbClr val="FFFFFF"/>
              </a:buClr>
            </a:pPr>
            <a:r>
              <a:rPr lang="ru-RU" dirty="0">
                <a:ea typeface="+mn-lt"/>
                <a:cs typeface="+mn-lt"/>
              </a:rPr>
              <a:t>КИП (Комплексный </a:t>
            </a:r>
            <a:r>
              <a:rPr lang="ru-RU" dirty="0" err="1">
                <a:ea typeface="+mn-lt"/>
                <a:cs typeface="+mn-lt"/>
              </a:rPr>
              <a:t>инвестционный</a:t>
            </a:r>
            <a:r>
              <a:rPr lang="ru-RU" dirty="0">
                <a:ea typeface="+mn-lt"/>
                <a:cs typeface="+mn-lt"/>
              </a:rPr>
              <a:t> проект)</a:t>
            </a:r>
            <a:endParaRPr lang="ru-RU" dirty="0"/>
          </a:p>
          <a:p>
            <a:pPr>
              <a:buClr>
                <a:srgbClr val="FFFFFF"/>
              </a:buClr>
            </a:pPr>
            <a:r>
              <a:rPr lang="ru-RU" dirty="0">
                <a:ea typeface="+mn-lt"/>
                <a:cs typeface="+mn-lt"/>
              </a:rPr>
              <a:t>Брокерская компания</a:t>
            </a:r>
            <a:endParaRPr lang="ru-RU" dirty="0"/>
          </a:p>
          <a:p>
            <a:pPr>
              <a:buClr>
                <a:srgbClr val="FFFFFF"/>
              </a:buClr>
            </a:pPr>
            <a:r>
              <a:rPr lang="ru-RU" dirty="0">
                <a:ea typeface="+mn-lt"/>
                <a:cs typeface="+mn-lt"/>
              </a:rPr>
              <a:t>Инвестиционная страховая компания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0333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5AD5B-FC8E-427D-F24F-10BBA1668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cs typeface="Calibri Light"/>
              </a:rPr>
              <a:t>Риски инвестирования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E41D5D-224F-43B2-509A-A8868B89A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409004"/>
            <a:ext cx="10131425" cy="4845183"/>
          </a:xfrm>
        </p:spPr>
        <p:txBody>
          <a:bodyPr>
            <a:normAutofit/>
          </a:bodyPr>
          <a:lstStyle/>
          <a:p>
            <a:endParaRPr lang="ru-RU">
              <a:cs typeface="Calibri" panose="020F0502020204030204"/>
            </a:endParaRPr>
          </a:p>
          <a:p>
            <a:pPr>
              <a:buClr>
                <a:srgbClr val="FFFFFF"/>
              </a:buClr>
            </a:pPr>
            <a:r>
              <a:rPr lang="ru-RU" dirty="0">
                <a:ea typeface="+mn-lt"/>
                <a:cs typeface="+mn-lt"/>
              </a:rPr>
              <a:t>Рыночные риски</a:t>
            </a:r>
            <a:endParaRPr lang="ru-RU" dirty="0"/>
          </a:p>
          <a:p>
            <a:pPr>
              <a:buClr>
                <a:srgbClr val="FFFFFF"/>
              </a:buClr>
            </a:pPr>
            <a:r>
              <a:rPr lang="ru-RU" dirty="0">
                <a:ea typeface="+mn-lt"/>
                <a:cs typeface="+mn-lt"/>
              </a:rPr>
              <a:t>Нерыночные риски</a:t>
            </a:r>
            <a:endParaRPr lang="ru-RU" dirty="0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ru-RU" dirty="0">
                <a:ea typeface="+mn-lt"/>
                <a:cs typeface="+mn-lt"/>
              </a:rPr>
              <a:t>Коммерческий риск </a:t>
            </a:r>
            <a:endParaRPr lang="ru-RU"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endParaRPr lang="ru-RU" dirty="0">
              <a:cs typeface="Calibri" panose="020F0502020204030204"/>
            </a:endParaRPr>
          </a:p>
          <a:p>
            <a:pPr>
              <a:buClr>
                <a:srgbClr val="FFFFFF"/>
              </a:buClr>
            </a:pPr>
            <a:endParaRPr lang="ru-RU" dirty="0"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r>
              <a:rPr lang="ru-RU" dirty="0">
                <a:ea typeface="+mn-lt"/>
                <a:cs typeface="+mn-lt"/>
              </a:rPr>
              <a:t>Финансовые риски определяют платежеспособность предприятия, связанную с финансированием своих активов, делятся на несколько видов:</a:t>
            </a:r>
          </a:p>
          <a:p>
            <a:pPr>
              <a:buClr>
                <a:srgbClr val="FFFFFF"/>
              </a:buClr>
            </a:pPr>
            <a:r>
              <a:rPr lang="ru-RU" dirty="0">
                <a:ea typeface="+mn-lt"/>
                <a:cs typeface="+mn-lt"/>
              </a:rPr>
              <a:t>связанные с покупательной способностью рубля</a:t>
            </a:r>
            <a:endParaRPr lang="ru-RU" dirty="0"/>
          </a:p>
          <a:p>
            <a:pPr>
              <a:buClr>
                <a:srgbClr val="FFFFFF"/>
              </a:buClr>
            </a:pPr>
            <a:r>
              <a:rPr lang="ru-RU" dirty="0">
                <a:ea typeface="+mn-lt"/>
                <a:cs typeface="+mn-lt"/>
              </a:rPr>
              <a:t>риски, связанные с вложением капитала</a:t>
            </a:r>
            <a:endParaRPr lang="ru-RU" dirty="0">
              <a:cs typeface="Calibri" panose="020F0502020204030204"/>
            </a:endParaRPr>
          </a:p>
          <a:p>
            <a:pPr>
              <a:buClr>
                <a:srgbClr val="FFFFFF"/>
              </a:buClr>
            </a:pPr>
            <a:r>
              <a:rPr lang="ru-RU" dirty="0">
                <a:ea typeface="+mn-lt"/>
                <a:cs typeface="+mn-lt"/>
              </a:rPr>
              <a:t>риск снижения доходности</a:t>
            </a:r>
            <a:endParaRPr lang="ru-RU" dirty="0"/>
          </a:p>
          <a:p>
            <a:pPr>
              <a:buClr>
                <a:srgbClr val="FFFFFF"/>
              </a:buClr>
            </a:pPr>
            <a:r>
              <a:rPr lang="ru-RU" dirty="0">
                <a:ea typeface="+mn-lt"/>
                <a:cs typeface="+mn-lt"/>
              </a:rPr>
              <a:t>риски прямых финансовых потерь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61301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315</Words>
  <Application>Microsoft Office PowerPoint</Application>
  <PresentationFormat>Широкоэкранный</PresentationFormat>
  <Paragraphs>154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Celestial</vt:lpstr>
      <vt:lpstr>Инвестиции  их потребление и риски.</vt:lpstr>
      <vt:lpstr>Актуальность</vt:lpstr>
      <vt:lpstr>Цели и задачи</vt:lpstr>
      <vt:lpstr>Понятие инвестиций.</vt:lpstr>
      <vt:lpstr>Презентация PowerPoint</vt:lpstr>
      <vt:lpstr>Ликвидность активов:</vt:lpstr>
      <vt:lpstr>Объекты инвестиций И СРОК ВЛОЖЕНИЙ</vt:lpstr>
      <vt:lpstr>СПОСОБЫ ИНВЕСТИРОВАНИЯ</vt:lpstr>
      <vt:lpstr>Риски инвестирования</vt:lpstr>
      <vt:lpstr>Презентация PowerPoint</vt:lpstr>
      <vt:lpstr>Уровень риска и доходность:</vt:lpstr>
      <vt:lpstr>Понятие криптовалюты.</vt:lpstr>
      <vt:lpstr>Понятие “Брокер.”</vt:lpstr>
      <vt:lpstr>Виды криптовалюты</vt:lpstr>
      <vt:lpstr>Особенности биткоина</vt:lpstr>
      <vt:lpstr>Инвестиции в подростковом возрасте.</vt:lpstr>
      <vt:lpstr>Официальные брокеры.</vt:lpstr>
      <vt:lpstr>Как открыть реальный брокерский счет для подростка. </vt:lpstr>
      <vt:lpstr>Понятие инфляции и дефляции</vt:lpstr>
      <vt:lpstr>Виды и причины возникновения инфляции</vt:lpstr>
      <vt:lpstr>Причины возникновения дефляции</vt:lpstr>
      <vt:lpstr>Негативные последствия дефляции</vt:lpstr>
      <vt:lpstr>Форма инфляции и влияние на жизнь человека и общества</vt:lpstr>
      <vt:lpstr>ЗАКЛЮЧЕНИЕ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Admin</cp:lastModifiedBy>
  <cp:revision>349</cp:revision>
  <dcterms:created xsi:type="dcterms:W3CDTF">2023-01-24T16:24:02Z</dcterms:created>
  <dcterms:modified xsi:type="dcterms:W3CDTF">2024-01-10T03:27:34Z</dcterms:modified>
</cp:coreProperties>
</file>